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5"/>
  </p:notesMasterIdLst>
  <p:handoutMasterIdLst>
    <p:handoutMasterId r:id="rId106"/>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8" r:id="rId78"/>
    <p:sldId id="349" r:id="rId79"/>
    <p:sldId id="350" r:id="rId80"/>
    <p:sldId id="352" r:id="rId81"/>
    <p:sldId id="353" r:id="rId82"/>
    <p:sldId id="354" r:id="rId83"/>
    <p:sldId id="356" r:id="rId84"/>
    <p:sldId id="357" r:id="rId85"/>
    <p:sldId id="358" r:id="rId86"/>
    <p:sldId id="360" r:id="rId87"/>
    <p:sldId id="361" r:id="rId88"/>
    <p:sldId id="362" r:id="rId89"/>
    <p:sldId id="364" r:id="rId90"/>
    <p:sldId id="365" r:id="rId91"/>
    <p:sldId id="366" r:id="rId92"/>
    <p:sldId id="368" r:id="rId93"/>
    <p:sldId id="369" r:id="rId94"/>
    <p:sldId id="370" r:id="rId95"/>
    <p:sldId id="372" r:id="rId96"/>
    <p:sldId id="373" r:id="rId97"/>
    <p:sldId id="374" r:id="rId98"/>
    <p:sldId id="375" r:id="rId99"/>
    <p:sldId id="376" r:id="rId100"/>
    <p:sldId id="377" r:id="rId101"/>
    <p:sldId id="378" r:id="rId102"/>
    <p:sldId id="379" r:id="rId103"/>
    <p:sldId id="380"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initials="B" lastIdx="5" clrIdx="0"/>
  <p:cmAuthor id="1" name="Copyeditor" initials="AU"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6871" autoAdjust="0"/>
  </p:normalViewPr>
  <p:slideViewPr>
    <p:cSldViewPr snapToGrid="0">
      <p:cViewPr varScale="1">
        <p:scale>
          <a:sx n="97" d="100"/>
          <a:sy n="97" d="100"/>
        </p:scale>
        <p:origin x="816" y="184"/>
      </p:cViewPr>
      <p:guideLst>
        <p:guide orient="horz" pos="928"/>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commentAuthors" Target="commentAuthor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1409B851-3CF7-4749-A8BD-1692E3F6AE1B}"/>
    <pc:docChg chg="modSld">
      <pc:chgData name="Kathryn Leeber" userId="15028f3c-0a13-4345-9369-dac953ae4f16" providerId="ADAL" clId="{1409B851-3CF7-4749-A8BD-1692E3F6AE1B}" dt="2020-10-21T14:14:49.033" v="1" actId="207"/>
      <pc:docMkLst>
        <pc:docMk/>
      </pc:docMkLst>
      <pc:sldChg chg="modSp mod">
        <pc:chgData name="Kathryn Leeber" userId="15028f3c-0a13-4345-9369-dac953ae4f16" providerId="ADAL" clId="{1409B851-3CF7-4749-A8BD-1692E3F6AE1B}" dt="2020-10-21T14:14:49.033" v="1" actId="207"/>
        <pc:sldMkLst>
          <pc:docMk/>
          <pc:sldMk cId="1732698309" sldId="258"/>
        </pc:sldMkLst>
        <pc:spChg chg="mod">
          <ac:chgData name="Kathryn Leeber" userId="15028f3c-0a13-4345-9369-dac953ae4f16" providerId="ADAL" clId="{1409B851-3CF7-4749-A8BD-1692E3F6AE1B}" dt="2020-10-21T14:14:49.033" v="1" actId="207"/>
          <ac:spMkLst>
            <pc:docMk/>
            <pc:sldMk cId="1732698309" sldId="258"/>
            <ac:spMk id="19" creationId="{A58A35F8-EA88-094E-8EAD-88FE6A07C447}"/>
          </ac:spMkLst>
        </pc:spChg>
      </pc:sldChg>
    </pc:docChg>
  </pc:docChgLst>
  <pc:docChgLst>
    <pc:chgData name="Kathryn Leeber" userId="15028f3c-0a13-4345-9369-dac953ae4f16" providerId="ADAL" clId="{51C106CA-662B-0043-BCD7-A1024226CBE3}"/>
    <pc:docChg chg="modMainMaster">
      <pc:chgData name="Kathryn Leeber" userId="15028f3c-0a13-4345-9369-dac953ae4f16" providerId="ADAL" clId="{51C106CA-662B-0043-BCD7-A1024226CBE3}" dt="2020-12-10T17:13:49.310" v="3" actId="20577"/>
      <pc:docMkLst>
        <pc:docMk/>
      </pc:docMkLst>
      <pc:sldMasterChg chg="modSp mod modSldLayout">
        <pc:chgData name="Kathryn Leeber" userId="15028f3c-0a13-4345-9369-dac953ae4f16" providerId="ADAL" clId="{51C106CA-662B-0043-BCD7-A1024226CBE3}" dt="2020-12-10T17:13:49.310" v="3" actId="20577"/>
        <pc:sldMasterMkLst>
          <pc:docMk/>
          <pc:sldMasterMk cId="2871921020" sldId="2147483648"/>
        </pc:sldMasterMkLst>
        <pc:spChg chg="mod">
          <ac:chgData name="Kathryn Leeber" userId="15028f3c-0a13-4345-9369-dac953ae4f16" providerId="ADAL" clId="{51C106CA-662B-0043-BCD7-A1024226CBE3}" dt="2020-12-10T17:13:49.310" v="3" actId="20577"/>
          <ac:spMkLst>
            <pc:docMk/>
            <pc:sldMasterMk cId="2871921020" sldId="2147483648"/>
            <ac:spMk id="7" creationId="{21F38BD8-3F75-CE4C-AFEF-0C6B45F77F8C}"/>
          </ac:spMkLst>
        </pc:spChg>
        <pc:sldLayoutChg chg="modSp mod">
          <pc:chgData name="Kathryn Leeber" userId="15028f3c-0a13-4345-9369-dac953ae4f16" providerId="ADAL" clId="{51C106CA-662B-0043-BCD7-A1024226CBE3}" dt="2020-12-10T17:13:45.432" v="1" actId="20577"/>
          <pc:sldLayoutMkLst>
            <pc:docMk/>
            <pc:sldMasterMk cId="2871921020" sldId="2147483648"/>
            <pc:sldLayoutMk cId="3047549913" sldId="2147483649"/>
          </pc:sldLayoutMkLst>
          <pc:spChg chg="mod">
            <ac:chgData name="Kathryn Leeber" userId="15028f3c-0a13-4345-9369-dac953ae4f16" providerId="ADAL" clId="{51C106CA-662B-0043-BCD7-A1024226CBE3}" dt="2020-12-10T17:13:45.432"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12/10/20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45F564-B763-5F47-8406-0F96F1221D8E}" type="slidenum">
              <a:rPr lang="en-US" altLang="en-US" sz="1200"/>
              <a:pPr eaLnBrk="1" hangingPunct="1"/>
              <a:t>2</a:t>
            </a:fld>
            <a:endParaRPr lang="en-US" altLang="en-US" sz="1200" dirty="0"/>
          </a:p>
        </p:txBody>
      </p:sp>
    </p:spTree>
    <p:extLst>
      <p:ext uri="{BB962C8B-B14F-4D97-AF65-F5344CB8AC3E}">
        <p14:creationId xmlns:p14="http://schemas.microsoft.com/office/powerpoint/2010/main" val="196458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err="1">
                <a:latin typeface="Times New Roman" charset="0"/>
                <a:ea typeface="MS PGothic" charset="-128"/>
              </a:rPr>
              <a:t>d.</a:t>
            </a:r>
            <a:r>
              <a:rPr lang="en-US" altLang="en-US" dirty="0">
                <a:latin typeface="Times New Roman" charset="0"/>
                <a:ea typeface="MS PGothic" charset="-128"/>
              </a:rPr>
              <a:t> The cerebrum, located above the cerebellum, is divided into right and left hemispheres.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Each controls activities on the opposite side of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The front of the cerebrum controls emotion and thought.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The middle part controls sensation and movement.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The back processes sight.</a:t>
            </a:r>
            <a:endParaRPr lang="en-IN"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907E24-DE13-794B-B904-A2171377BA40}"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29997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v. In most people, speech is controlled on the left side of the brain near the middle of the cerebrum.</a:t>
            </a:r>
            <a:endParaRPr lang="en-IN" altLang="en-US" dirty="0">
              <a:latin typeface="Times New Roman" charset="0"/>
              <a:ea typeface="MS PGothic" charset="-128"/>
            </a:endParaRPr>
          </a:p>
          <a:p>
            <a:r>
              <a:rPr lang="en-US" altLang="en-US" dirty="0">
                <a:latin typeface="Times New Roman" charset="0"/>
                <a:ea typeface="MS PGothic" charset="-128"/>
              </a:rPr>
              <a:t>B. Messages sent to and from the brain travel through nerves.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IN" altLang="en-US" baseline="0" dirty="0">
                <a:latin typeface="Times New Roman" charset="0"/>
                <a:ea typeface="MS PGothic" charset="-128"/>
              </a:rPr>
              <a:t>      </a:t>
            </a:r>
            <a:r>
              <a:rPr lang="en-US" altLang="en-US" dirty="0">
                <a:latin typeface="Times New Roman" charset="0"/>
                <a:ea typeface="MS PGothic" charset="-128"/>
              </a:rPr>
              <a:t>1. Twelve cranial nerves run directly from the brain to parts of the head.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8AC64F2-A976-9D4B-A449-E6FBD0891ED9}"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90898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The rest of the nerves join in the spinal cord and exit the brain through a large opening in the base of the skull called the foramen magnum.</a:t>
            </a:r>
            <a:endParaRPr lang="en-IN" altLang="en-US" dirty="0">
              <a:latin typeface="Times New Roman" charset="0"/>
              <a:ea typeface="MS PGothic" charset="-128"/>
            </a:endParaRPr>
          </a:p>
          <a:p>
            <a:r>
              <a:rPr lang="en-US" altLang="en-US" dirty="0">
                <a:latin typeface="Times New Roman" charset="0"/>
                <a:ea typeface="MS PGothic" charset="-128"/>
              </a:rPr>
              <a:t>3. At each vertebra in the neck and back, two nerves branch out from the spinal cord and carry signals to and from the spinal cord.</a:t>
            </a:r>
            <a:endParaRPr lang="en-IN" altLang="en-US"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18DF36-03D6-AA4B-B833-2EEEA8599598}" type="slidenum">
              <a:rPr lang="en-US" altLang="en-US" sz="1200"/>
              <a:pPr eaLnBrk="1" hangingPunct="1"/>
              <a:t>13</a:t>
            </a:fld>
            <a:endParaRPr lang="en-US" altLang="en-US" sz="1200" dirty="0"/>
          </a:p>
        </p:txBody>
      </p:sp>
    </p:spTree>
    <p:extLst>
      <p:ext uri="{BB962C8B-B14F-4D97-AF65-F5344CB8AC3E}">
        <p14:creationId xmlns:p14="http://schemas.microsoft.com/office/powerpoint/2010/main" val="8314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intersection of the skull and spinal cord. The spinal cord exits the skull at the foramen magnum, and two nerves branch out of the spinal cord at each vertebra in the neck and back.</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80C2492-F1B6-4543-93F8-2682A811FEA2}"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51345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Pathophysiology</a:t>
            </a:r>
          </a:p>
          <a:p>
            <a:r>
              <a:rPr lang="en-US" altLang="en-US" dirty="0">
                <a:latin typeface="Times New Roman" charset="0"/>
                <a:ea typeface="MS PGothic" charset="-128"/>
              </a:rPr>
              <a:t>A. Many different disorders may cause brain dysfunction and may affect the patient’s level of consciousness,</a:t>
            </a:r>
            <a:r>
              <a:rPr lang="en-IN" altLang="en-US" dirty="0">
                <a:latin typeface="Times New Roman" charset="0"/>
                <a:ea typeface="MS PGothic" charset="-128"/>
              </a:rPr>
              <a:t> s</a:t>
            </a:r>
            <a:r>
              <a:rPr lang="en-US" altLang="en-US" dirty="0">
                <a:latin typeface="Times New Roman" charset="0"/>
                <a:ea typeface="MS PGothic" charset="-128"/>
              </a:rPr>
              <a:t>peech</a:t>
            </a:r>
            <a:r>
              <a:rPr lang="en-IN" altLang="en-US" dirty="0">
                <a:latin typeface="Times New Roman" charset="0"/>
                <a:ea typeface="MS PGothic" charset="-128"/>
              </a:rPr>
              <a:t>, and </a:t>
            </a:r>
            <a:r>
              <a:rPr lang="en-US" altLang="en-US" dirty="0">
                <a:latin typeface="Times New Roman" charset="0"/>
                <a:ea typeface="MS PGothic" charset="-128"/>
              </a:rPr>
              <a:t>voluntary muscle control.</a:t>
            </a:r>
            <a:endParaRPr lang="en-IN" altLang="en-US" dirty="0">
              <a:latin typeface="Times New Roman" charset="0"/>
              <a:ea typeface="MS PGothic" charset="-128"/>
            </a:endParaRPr>
          </a:p>
          <a:p>
            <a:pPr marL="228600" indent="-228600">
              <a:buAutoNum type="alphaUcPeriod" startAt="2"/>
            </a:pPr>
            <a:r>
              <a:rPr lang="en-US" altLang="en-US" dirty="0">
                <a:latin typeface="Times New Roman" charset="0"/>
                <a:ea typeface="MS PGothic" charset="-128"/>
              </a:rPr>
              <a:t>The brain is most sensitive to changes in oxygen, glucose, and temperature levels.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1. A significant change in any one of these levels will result in a neurologic change.</a:t>
            </a:r>
          </a:p>
          <a:p>
            <a:pPr marL="0" indent="0">
              <a:buNone/>
            </a:pPr>
            <a:endParaRPr lang="en-IN" altLang="en-US" b="1"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E33D40-7FDE-0C44-A182-25DA6B60B5A4}" type="slidenum">
              <a:rPr lang="en-US" altLang="en-US" sz="1200"/>
              <a:pPr eaLnBrk="1" hangingPunct="1"/>
              <a:t>15</a:t>
            </a:fld>
            <a:endParaRPr lang="en-US" altLang="en-US" sz="1200" dirty="0"/>
          </a:p>
        </p:txBody>
      </p:sp>
    </p:spTree>
    <p:extLst>
      <p:ext uri="{BB962C8B-B14F-4D97-AF65-F5344CB8AC3E}">
        <p14:creationId xmlns:p14="http://schemas.microsoft.com/office/powerpoint/2010/main" val="190763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Headache</a:t>
            </a:r>
          </a:p>
          <a:p>
            <a:r>
              <a:rPr lang="en-US" altLang="en-US" dirty="0">
                <a:latin typeface="Times New Roman" charset="0"/>
                <a:ea typeface="MS PGothic" charset="-128"/>
              </a:rPr>
              <a:t>A. One of the most common complaints you will hear from your patients in terms of pain is headache.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Headache can be a symptom of another condition or it can be a neurologic condition on its own.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Only a small percentage of headaches are caused by a serious medical condition.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3. Tension headaches, migraines, and sinus headaches are the most common types of headaches.</a:t>
            </a:r>
          </a:p>
          <a:p>
            <a:endParaRPr lang="en-IN"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C23C86-857C-8C4F-BDC8-2DB46E0764D4}"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259090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B. Tension headaches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Caused by muscle contractions in the head and neck and are attributed to stress.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pain is usually described as squeezing, dull, or as an ache.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Usually do not require medical attention</a:t>
            </a:r>
            <a:endParaRPr lang="en-IN"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E9578E-D053-BC4A-9928-E5CD4041B963}" type="slidenum">
              <a:rPr lang="en-US" altLang="en-US" sz="1200"/>
              <a:pPr eaLnBrk="1" hangingPunct="1"/>
              <a:t>17</a:t>
            </a:fld>
            <a:endParaRPr lang="en-US" altLang="en-US" sz="1200" dirty="0"/>
          </a:p>
        </p:txBody>
      </p:sp>
    </p:spTree>
    <p:extLst>
      <p:ext uri="{BB962C8B-B14F-4D97-AF65-F5344CB8AC3E}">
        <p14:creationId xmlns:p14="http://schemas.microsoft.com/office/powerpoint/2010/main" val="3400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Migraine headaches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Are thought to be caused by changes in the blood vessel size in the base of the brain.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pain is usually described as pounding, throbbing, and pulsating.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Often associated with nausea and vomiting and may be preceded by visual warning signs such as flashing lights or partial vision loss.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Migraine headaches can last for several hours to days.</a:t>
            </a:r>
            <a:endParaRPr lang="en-IN" altLang="en-US" dirty="0">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F74931-420F-684A-B918-098A97A8007F}" type="slidenum">
              <a:rPr lang="en-US" altLang="en-US" sz="1200"/>
              <a:pPr eaLnBrk="1" hangingPunct="1"/>
              <a:t>18</a:t>
            </a:fld>
            <a:endParaRPr lang="en-US" altLang="en-US" sz="1200" dirty="0"/>
          </a:p>
        </p:txBody>
      </p:sp>
    </p:spTree>
    <p:extLst>
      <p:ext uri="{BB962C8B-B14F-4D97-AF65-F5344CB8AC3E}">
        <p14:creationId xmlns:p14="http://schemas.microsoft.com/office/powerpoint/2010/main" val="282342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Sinus headaches are caused by pressure that is the result of fluid accumulation in the sinus cavities.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Patients may also have cold-like signs and symptoms of nasal congestion, cough, and fever.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Prehospital emergency care is not required.</a:t>
            </a:r>
            <a:endParaRPr lang="en-IN"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71DEB6-038D-9E47-A047-4A6E93EC732B}"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54292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Serious conditions that include headache as a symptom are hemorrhagic stroke, brain tumor, and meningitis.</a:t>
            </a:r>
            <a:endParaRPr lang="en-IN" altLang="en-US" b="1"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DBD6F2-3475-3B46-A074-DF9B9C75DFB0}" type="slidenum">
              <a:rPr lang="en-US" altLang="en-US" sz="1200"/>
              <a:pPr eaLnBrk="1" hangingPunct="1"/>
              <a:t>20</a:t>
            </a:fld>
            <a:endParaRPr lang="en-US" altLang="en-US" sz="1200" dirty="0"/>
          </a:p>
        </p:txBody>
      </p:sp>
    </p:spTree>
    <p:extLst>
      <p:ext uri="{BB962C8B-B14F-4D97-AF65-F5344CB8AC3E}">
        <p14:creationId xmlns:p14="http://schemas.microsoft.com/office/powerpoint/2010/main" val="99982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Neurology</a:t>
            </a:r>
          </a:p>
          <a:p>
            <a:r>
              <a:rPr lang="en-US" altLang="en-US" dirty="0">
                <a:latin typeface="Times New Roman" charset="0"/>
                <a:ea typeface="MS PGothic" charset="-128"/>
              </a:rPr>
              <a:t>Anatomy, presentations, and management of</a:t>
            </a:r>
          </a:p>
          <a:p>
            <a:r>
              <a:rPr lang="en-US" altLang="en-US" dirty="0">
                <a:latin typeface="Times New Roman" charset="0"/>
                <a:ea typeface="MS PGothic" charset="-128"/>
              </a:rPr>
              <a:t>• Decreased level of responsiveness</a:t>
            </a:r>
          </a:p>
          <a:p>
            <a:r>
              <a:rPr lang="en-US" altLang="en-US" dirty="0">
                <a:latin typeface="Times New Roman" charset="0"/>
                <a:ea typeface="MS PGothic" charset="-128"/>
              </a:rPr>
              <a:t>• Seizure </a:t>
            </a:r>
          </a:p>
          <a:p>
            <a:r>
              <a:rPr lang="en-US" altLang="en-US" dirty="0">
                <a:latin typeface="Times New Roman" charset="0"/>
                <a:ea typeface="MS PGothic" charset="-128"/>
              </a:rPr>
              <a:t>• Stroke</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71D25D-F084-5845-9890-CBD31484E64D}" type="slidenum">
              <a:rPr lang="en-US" altLang="en-US" sz="1200"/>
              <a:pPr eaLnBrk="1" hangingPunct="1"/>
              <a:t>3</a:t>
            </a:fld>
            <a:endParaRPr lang="en-US" altLang="en-US" sz="1200" dirty="0"/>
          </a:p>
        </p:txBody>
      </p:sp>
    </p:spTree>
    <p:extLst>
      <p:ext uri="{BB962C8B-B14F-4D97-AF65-F5344CB8AC3E}">
        <p14:creationId xmlns:p14="http://schemas.microsoft.com/office/powerpoint/2010/main" val="127547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Stroke</a:t>
            </a:r>
          </a:p>
          <a:p>
            <a:r>
              <a:rPr lang="en-US" altLang="en-US" dirty="0">
                <a:latin typeface="Times New Roman" charset="0"/>
                <a:ea typeface="MS PGothic" charset="-128"/>
              </a:rPr>
              <a:t>A. A cerebrovascular accident (CVA), or stroke, is an interruption of blood flow to an area within the brain that results in the loss of brain function.</a:t>
            </a:r>
            <a:endParaRPr lang="en-IN" altLang="en-US" b="1"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609E68-D08F-8B44-96BF-99A8C25DFDC7}" type="slidenum">
              <a:rPr lang="en-US" altLang="en-US" sz="1200"/>
              <a:pPr eaLnBrk="1" hangingPunct="1"/>
              <a:t>21</a:t>
            </a:fld>
            <a:endParaRPr lang="en-US" altLang="en-US" sz="1200" dirty="0"/>
          </a:p>
        </p:txBody>
      </p:sp>
    </p:spTree>
    <p:extLst>
      <p:ext uri="{BB962C8B-B14F-4D97-AF65-F5344CB8AC3E}">
        <p14:creationId xmlns:p14="http://schemas.microsoft.com/office/powerpoint/2010/main" val="210944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1. Ischemic stroke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Most common, accounting for 87% of strokes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Results from a thrombosis or an embolus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Symptoms may range from nothing at all to complete paralysis.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Atherosclerosis in the blood vessels is often the cause.</a:t>
            </a:r>
            <a:endParaRPr lang="en-IN"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41B8A1-9D85-AF48-AC69-47A145568333}" type="slidenum">
              <a:rPr lang="en-US" altLang="en-US" sz="1200"/>
              <a:pPr eaLnBrk="1" hangingPunct="1"/>
              <a:t>22</a:t>
            </a:fld>
            <a:endParaRPr lang="en-US" altLang="en-US" sz="1200" dirty="0"/>
          </a:p>
        </p:txBody>
      </p:sp>
    </p:spTree>
    <p:extLst>
      <p:ext uri="{BB962C8B-B14F-4D97-AF65-F5344CB8AC3E}">
        <p14:creationId xmlns:p14="http://schemas.microsoft.com/office/powerpoint/2010/main" val="710912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Illustration showing ischemic stroke.</a:t>
            </a:r>
          </a:p>
          <a:p>
            <a:endParaRPr lang="en-US"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DEB748-E950-1849-B693-24AB96404455}"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856220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Hemorrhagic stroke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Accounts for 13% of strokes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Results from bleeding inside the brain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Cerebral hemorrhages are often fatal.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People at high risk include those experiencing stress or exertion.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People at highest risk are those who have very high blood pressure or long-term elevated blood pressure that is not treated.</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779645-BC5E-1C49-B90D-18FA563E0DF3}"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00478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e. Berry aneurysms are a common cause of hemorrhagic strokes in healthy, young people.</a:t>
            </a:r>
          </a:p>
          <a:p>
            <a:pPr lvl="0"/>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a:t>
            </a:r>
            <a:r>
              <a:rPr lang="en-US" sz="1200" kern="1200" dirty="0">
                <a:solidFill>
                  <a:schemeClr val="tx1"/>
                </a:solidFill>
                <a:effectLst/>
                <a:latin typeface="Times New Roman" pitchFamily="18" charset="0"/>
                <a:ea typeface="MS PGothic" pitchFamily="34" charset="-128"/>
                <a:cs typeface="+mn-cs"/>
              </a:rPr>
              <a:t> Presents as the “worst headache of their life” </a:t>
            </a:r>
          </a:p>
          <a:p>
            <a:pPr lvl="0"/>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ii.</a:t>
            </a:r>
            <a:r>
              <a:rPr lang="en-US" sz="1200" kern="1200" dirty="0">
                <a:solidFill>
                  <a:schemeClr val="tx1"/>
                </a:solidFill>
                <a:effectLst/>
                <a:latin typeface="Times New Roman" pitchFamily="18" charset="0"/>
                <a:ea typeface="MS PGothic" pitchFamily="34" charset="-128"/>
                <a:cs typeface="+mn-cs"/>
              </a:rPr>
              <a:t> Causes a subarachnoid hemorrhage</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8EDC82-96F5-5446-99F3-5A86EB89CE35}"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75880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Transient ischemic attack (TIA)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Stroke-like symptoms go away on their own in less than 24 hours.</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May be a warning sign of a larger stroke to come and is considered an emergency.</a:t>
            </a:r>
          </a:p>
          <a:p>
            <a:pPr lvl="0"/>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About one-third of patients who have a TIA will experience a stroke soon after.</a:t>
            </a:r>
          </a:p>
          <a:p>
            <a:pPr lvl="0"/>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All patients with a TIA should be evaluated by a physician.</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856752-FE8B-0F4E-B901-3EC702B9A984}"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762922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Signs and symptoms of stroke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General signs and symptoms include the following: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Facial drooping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Sudden weakness or numbness in the face, arm, leg, or one side of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Decreased or absent movement and sensation on one side of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Lack of muscle coordination (ataxia) or loss of balance</a:t>
            </a:r>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EFD554-A0CD-5144-81D3-D69AF2FBC733}"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14932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Sudden vision loss in one eye, or blurred and double vision</a:t>
            </a:r>
            <a:endParaRPr lang="en-IN" altLang="en-US" dirty="0">
              <a:latin typeface="Times New Roman" charset="0"/>
              <a:ea typeface="MS PGothic" charset="-128"/>
            </a:endParaRPr>
          </a:p>
          <a:p>
            <a:r>
              <a:rPr lang="en-US" altLang="en-US" dirty="0">
                <a:latin typeface="Times New Roman" charset="0"/>
                <a:ea typeface="MS PGothic" charset="-128"/>
              </a:rPr>
              <a:t>f. Difficulty swallowing</a:t>
            </a:r>
            <a:endParaRPr lang="en-IN" altLang="en-US" dirty="0">
              <a:latin typeface="Times New Roman" charset="0"/>
              <a:ea typeface="MS PGothic" charset="-128"/>
            </a:endParaRPr>
          </a:p>
          <a:p>
            <a:r>
              <a:rPr lang="en-US" altLang="en-US" dirty="0">
                <a:latin typeface="Times New Roman" charset="0"/>
                <a:ea typeface="MS PGothic" charset="-128"/>
              </a:rPr>
              <a:t>g. Decreased level of responsiveness</a:t>
            </a:r>
            <a:endParaRPr lang="en-IN" altLang="en-US" dirty="0">
              <a:latin typeface="Times New Roman" charset="0"/>
              <a:ea typeface="MS PGothic" charset="-128"/>
            </a:endParaRPr>
          </a:p>
          <a:p>
            <a:r>
              <a:rPr lang="en-US" altLang="en-US" dirty="0" err="1">
                <a:latin typeface="Times New Roman" charset="0"/>
                <a:ea typeface="MS PGothic" charset="-128"/>
              </a:rPr>
              <a:t>h.</a:t>
            </a:r>
            <a:r>
              <a:rPr lang="en-US" altLang="en-US" dirty="0">
                <a:latin typeface="Times New Roman" charset="0"/>
                <a:ea typeface="MS PGothic" charset="-128"/>
              </a:rPr>
              <a:t> Speech disorders</a:t>
            </a:r>
            <a:endParaRPr lang="en-IN"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D81A95-0D6D-5841-9997-4AE8CB8CD21B}" type="slidenum">
              <a:rPr lang="en-US" altLang="en-US" sz="1200"/>
              <a:pPr eaLnBrk="1" hangingPunct="1"/>
              <a:t>28</a:t>
            </a:fld>
            <a:endParaRPr lang="en-US" altLang="en-US" sz="1200" dirty="0"/>
          </a:p>
        </p:txBody>
      </p:sp>
    </p:spTree>
    <p:extLst>
      <p:ext uri="{BB962C8B-B14F-4D97-AF65-F5344CB8AC3E}">
        <p14:creationId xmlns:p14="http://schemas.microsoft.com/office/powerpoint/2010/main" val="40138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Aphasia: difficulty expressing thoughts or inability to use the right words (expressive aphasia) or difficulty understanding spoken words (receptive aphasia)</a:t>
            </a:r>
            <a:endParaRPr lang="en-IN" altLang="en-US" dirty="0">
              <a:latin typeface="Times New Roman" charset="0"/>
              <a:ea typeface="MS PGothic" charset="-128"/>
            </a:endParaRPr>
          </a:p>
          <a:p>
            <a:r>
              <a:rPr lang="en-US" altLang="en-US" dirty="0">
                <a:latin typeface="Times New Roman" charset="0"/>
                <a:ea typeface="MS PGothic" charset="-128"/>
              </a:rPr>
              <a:t>j. Slurred speech (dysarthria)</a:t>
            </a:r>
            <a:endParaRPr lang="en-IN" altLang="en-US" dirty="0">
              <a:latin typeface="Times New Roman" charset="0"/>
              <a:ea typeface="MS PGothic" charset="-128"/>
            </a:endParaRPr>
          </a:p>
          <a:p>
            <a:r>
              <a:rPr lang="en-US" altLang="en-US" dirty="0">
                <a:latin typeface="Times New Roman" charset="0"/>
                <a:ea typeface="MS PGothic" charset="-128"/>
              </a:rPr>
              <a:t>k. Sudden and severe headache</a:t>
            </a:r>
            <a:endParaRPr lang="en-IN" altLang="en-US" dirty="0">
              <a:latin typeface="Times New Roman" charset="0"/>
              <a:ea typeface="MS PGothic" charset="-128"/>
            </a:endParaRPr>
          </a:p>
          <a:p>
            <a:r>
              <a:rPr lang="fr-FR" altLang="en-US" dirty="0" err="1">
                <a:latin typeface="Times New Roman" charset="0"/>
                <a:ea typeface="MS PGothic" charset="-128"/>
              </a:rPr>
              <a:t>l.</a:t>
            </a:r>
            <a:r>
              <a:rPr lang="fr-FR" altLang="en-US" dirty="0">
                <a:latin typeface="Times New Roman" charset="0"/>
                <a:ea typeface="MS PGothic" charset="-128"/>
              </a:rPr>
              <a:t> Confusion</a:t>
            </a:r>
            <a:endParaRPr lang="en-IN" altLang="en-US" dirty="0">
              <a:latin typeface="Times New Roman" charset="0"/>
              <a:ea typeface="MS PGothic" charset="-128"/>
            </a:endParaRPr>
          </a:p>
          <a:p>
            <a:r>
              <a:rPr lang="fr-FR" altLang="en-US" dirty="0">
                <a:latin typeface="Times New Roman" charset="0"/>
                <a:ea typeface="MS PGothic" charset="-128"/>
              </a:rPr>
              <a:t>m. Dizziness</a:t>
            </a:r>
            <a:endParaRPr lang="en-IN"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A62595-00DB-174B-8D31-22383B504947}" type="slidenum">
              <a:rPr lang="en-US" altLang="en-US" sz="1200"/>
              <a:pPr eaLnBrk="1" hangingPunct="1"/>
              <a:t>29</a:t>
            </a:fld>
            <a:endParaRPr lang="en-US" altLang="en-US" sz="1200" dirty="0"/>
          </a:p>
        </p:txBody>
      </p:sp>
    </p:spTree>
    <p:extLst>
      <p:ext uri="{BB962C8B-B14F-4D97-AF65-F5344CB8AC3E}">
        <p14:creationId xmlns:p14="http://schemas.microsoft.com/office/powerpoint/2010/main" val="294912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n. Weakness</a:t>
            </a:r>
            <a:endParaRPr lang="en-IN" altLang="en-US" dirty="0">
              <a:latin typeface="Times New Roman" charset="0"/>
              <a:ea typeface="MS PGothic" charset="-128"/>
            </a:endParaRPr>
          </a:p>
          <a:p>
            <a:r>
              <a:rPr lang="en-US" altLang="en-US" dirty="0">
                <a:latin typeface="Times New Roman" charset="0"/>
                <a:ea typeface="MS PGothic" charset="-128"/>
              </a:rPr>
              <a:t>o. Combativeness</a:t>
            </a:r>
            <a:endParaRPr lang="en-IN" altLang="en-US" dirty="0">
              <a:latin typeface="Times New Roman" charset="0"/>
              <a:ea typeface="MS PGothic" charset="-128"/>
            </a:endParaRPr>
          </a:p>
          <a:p>
            <a:r>
              <a:rPr lang="en-US" altLang="en-US" dirty="0">
                <a:latin typeface="Times New Roman" charset="0"/>
                <a:ea typeface="MS PGothic" charset="-128"/>
              </a:rPr>
              <a:t>p. Restlessness</a:t>
            </a:r>
            <a:endParaRPr lang="en-IN" altLang="en-US" dirty="0">
              <a:latin typeface="Times New Roman" charset="0"/>
              <a:ea typeface="MS PGothic" charset="-128"/>
            </a:endParaRPr>
          </a:p>
          <a:p>
            <a:r>
              <a:rPr lang="fr-FR" altLang="en-US" dirty="0">
                <a:latin typeface="Times New Roman" charset="0"/>
                <a:ea typeface="MS PGothic" charset="-128"/>
              </a:rPr>
              <a:t>q. Tongue deviation</a:t>
            </a:r>
            <a:endParaRPr lang="en-IN" altLang="en-US" dirty="0">
              <a:latin typeface="Times New Roman" charset="0"/>
              <a:ea typeface="MS PGothic" charset="-128"/>
            </a:endParaRPr>
          </a:p>
          <a:p>
            <a:r>
              <a:rPr lang="fr-FR" altLang="en-US" dirty="0">
                <a:latin typeface="Times New Roman" charset="0"/>
                <a:ea typeface="MS PGothic" charset="-128"/>
              </a:rPr>
              <a:t>r. Coma</a:t>
            </a:r>
            <a:endParaRPr lang="en-IN"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C5085A-68B6-544E-BDEF-9A2106DAA4F9}" type="slidenum">
              <a:rPr lang="en-US" altLang="en-US" sz="1200"/>
              <a:pPr eaLnBrk="1" hangingPunct="1"/>
              <a:t>30</a:t>
            </a:fld>
            <a:endParaRPr lang="en-US" altLang="en-US" sz="1200" dirty="0"/>
          </a:p>
        </p:txBody>
      </p:sp>
    </p:spTree>
    <p:extLst>
      <p:ext uri="{BB962C8B-B14F-4D97-AF65-F5344CB8AC3E}">
        <p14:creationId xmlns:p14="http://schemas.microsoft.com/office/powerpoint/2010/main" val="20542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Anatomy, physiology, pathophysiology, assessment, and management of</a:t>
            </a:r>
          </a:p>
          <a:p>
            <a:r>
              <a:rPr lang="en-US" altLang="en-US" dirty="0">
                <a:latin typeface="Times New Roman" charset="0"/>
                <a:ea typeface="MS PGothic" charset="-128"/>
              </a:rPr>
              <a:t>• Stroke/transient ischemic attack </a:t>
            </a:r>
          </a:p>
          <a:p>
            <a:r>
              <a:rPr lang="en-US" altLang="en-US" dirty="0">
                <a:latin typeface="Times New Roman" charset="0"/>
                <a:ea typeface="MS PGothic" charset="-128"/>
              </a:rPr>
              <a:t>• Seizure </a:t>
            </a:r>
          </a:p>
          <a:p>
            <a:r>
              <a:rPr lang="en-US" altLang="en-US" dirty="0">
                <a:latin typeface="Times New Roman" charset="0"/>
                <a:ea typeface="MS PGothic" charset="-128"/>
              </a:rPr>
              <a:t>• Status epilepticus </a:t>
            </a:r>
          </a:p>
          <a:p>
            <a:r>
              <a:rPr lang="en-US" altLang="en-US" dirty="0">
                <a:latin typeface="Times New Roman" charset="0"/>
                <a:ea typeface="MS PGothic" charset="-128"/>
              </a:rPr>
              <a:t>• Headache </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CC22AAE-0E36-544E-8335-A0C61BEFE21A}" type="slidenum">
              <a:rPr lang="en-US" altLang="en-US" sz="1200"/>
              <a:pPr eaLnBrk="1" hangingPunct="1"/>
              <a:t>4</a:t>
            </a:fld>
            <a:endParaRPr lang="en-US" altLang="en-US" sz="1200" dirty="0"/>
          </a:p>
        </p:txBody>
      </p:sp>
    </p:spTree>
    <p:extLst>
      <p:ext uri="{BB962C8B-B14F-4D97-AF65-F5344CB8AC3E}">
        <p14:creationId xmlns:p14="http://schemas.microsoft.com/office/powerpoint/2010/main" val="761653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Left hemisphere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Stroke in the left cerebral hemisphere may cause aphasia.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Aphasia is the inability to produce or understand speech.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Speech problems can vary widely.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Strokes that affect the left side of the brain can also cause paralysis of the right side of the body.</a:t>
            </a:r>
            <a:endParaRPr lang="en-IN" altLang="en-US"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C14BDD5-E7B8-2143-8222-4FAC7A7B9861}"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561602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Right hemisphere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Strokes that affect the right side of the brain can cause paralysis of the left side of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Usually, patients will understand language and be able to speak, but their words may be slurred and hard to understand.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Patients may be oblivious to their problem; this symptom is called neglect.</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May neglect certain parts of their vision.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Neglect and lack of pain cause many patients to delay seeking help.</a:t>
            </a:r>
            <a:endParaRPr lang="en-IN"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6D96691-F7A2-B241-8B7E-7B9A95DF2381}"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461332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4. Bleeding in the brain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Patients may have very high blood pressure.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May be the cause </a:t>
            </a:r>
            <a:r>
              <a:rPr lang="en-US" altLang="en-US" i="1" dirty="0">
                <a:latin typeface="Times New Roman" charset="0"/>
                <a:ea typeface="MS PGothic" charset="-128"/>
              </a:rPr>
              <a:t>of </a:t>
            </a:r>
            <a:r>
              <a:rPr lang="en-US" altLang="en-US" dirty="0">
                <a:latin typeface="Times New Roman" charset="0"/>
                <a:ea typeface="MS PGothic" charset="-128"/>
              </a:rPr>
              <a:t>the bleeding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May be caused </a:t>
            </a:r>
            <a:r>
              <a:rPr lang="en-US" altLang="en-US" i="1" dirty="0">
                <a:latin typeface="Times New Roman" charset="0"/>
                <a:ea typeface="MS PGothic" charset="-128"/>
              </a:rPr>
              <a:t>by</a:t>
            </a:r>
            <a:r>
              <a:rPr lang="en-US" altLang="en-US" dirty="0">
                <a:latin typeface="Times New Roman" charset="0"/>
                <a:ea typeface="MS PGothic" charset="-128"/>
              </a:rPr>
              <a:t> the bleeding, as a compensatory response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 trend of increasing blood pressure is an important sign, as the body must increase the blood pressure to get blood to the brain’s tissues.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Significant drops in blood pressure may occur as the patient’s condition worsens.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F381D7-94BD-354C-85E4-7C3CFDECA0F2}"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989214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Conditions that may mimic stroke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Hypoglycemia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Postictal state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Subdural or epidural bleeding</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A6C8369-1C5A-964D-AC11-6099E07B7E36}" type="slidenum">
              <a:rPr lang="en-US" altLang="en-US" sz="1200"/>
              <a:pPr eaLnBrk="1" hangingPunct="1"/>
              <a:t>34</a:t>
            </a:fld>
            <a:endParaRPr lang="en-US" altLang="en-US" sz="1200" dirty="0"/>
          </a:p>
        </p:txBody>
      </p:sp>
    </p:spTree>
    <p:extLst>
      <p:ext uri="{BB962C8B-B14F-4D97-AF65-F5344CB8AC3E}">
        <p14:creationId xmlns:p14="http://schemas.microsoft.com/office/powerpoint/2010/main" val="699424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intracranial bleeding. Trauma to the head may result in intracranial bleeding. Bleeding outside the dura and under the skull is called epidural bleeding, and bleeding beneath the dura but outside the brain is called subdural bleeding.</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9E4437-E360-6C49-8A2A-6926A1FBB9F0}" type="slidenum">
              <a:rPr lang="en-US" altLang="en-US" sz="1200"/>
              <a:pPr eaLnBrk="1" hangingPunct="1"/>
              <a:t>35</a:t>
            </a:fld>
            <a:endParaRPr lang="en-US" altLang="en-US" sz="1200" dirty="0"/>
          </a:p>
        </p:txBody>
      </p:sp>
    </p:spTree>
    <p:extLst>
      <p:ext uri="{BB962C8B-B14F-4D97-AF65-F5344CB8AC3E}">
        <p14:creationId xmlns:p14="http://schemas.microsoft.com/office/powerpoint/2010/main" val="2048663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Seizures</a:t>
            </a:r>
          </a:p>
          <a:p>
            <a:r>
              <a:rPr lang="en-US" altLang="en-US" dirty="0">
                <a:latin typeface="Times New Roman" charset="0"/>
                <a:ea typeface="MS PGothic" charset="-128"/>
              </a:rPr>
              <a:t>A. A seizure is a neurologic episode caused by a surge of electrical activity in the brain.</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 the United States, it is estimated that 3.5 million people have epilepsy.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Seizures are classified into two basic groups: generalized and partial (focal).</a:t>
            </a:r>
            <a:endParaRPr lang="en-IN"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A56FF2-E754-9043-BB79-15996474147D}"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288703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Generalized (tonic-clonic) seizure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Results from abnormal electrical discharges from large areas of the brain, usually involving both hemispheres.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Typically characterized by unconsciousness and a generalized severe twitching of all muscles that lasts several minutes or longer.</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911279-711A-4B42-ADE3-632AD800A2EF}"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870270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3. </a:t>
            </a:r>
            <a:r>
              <a:rPr lang="en-US" sz="1200" kern="1200" dirty="0">
                <a:solidFill>
                  <a:schemeClr val="tx1"/>
                </a:solidFill>
                <a:effectLst/>
                <a:latin typeface="Times New Roman" pitchFamily="18" charset="0"/>
                <a:ea typeface="MS PGothic" pitchFamily="34" charset="-128"/>
                <a:cs typeface="+mn-cs"/>
              </a:rPr>
              <a:t>Absence seizure </a:t>
            </a:r>
          </a:p>
          <a:p>
            <a:r>
              <a:rPr lang="en-US" sz="1200" kern="1200" dirty="0">
                <a:solidFill>
                  <a:schemeClr val="tx1"/>
                </a:solidFill>
                <a:effectLst/>
                <a:latin typeface="Times New Roman" pitchFamily="18" charset="0"/>
                <a:ea typeface="MS PGothic" pitchFamily="34" charset="-128"/>
                <a:cs typeface="+mn-cs"/>
              </a:rPr>
              <a:t> 	a. Does not involve any changes in motor activity.</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Characterized by a brief lapse of consciousness in which the patient seems to stare and not respond.</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7911279-711A-4B42-ADE3-632AD800A2EF}" type="slidenum">
              <a:rPr lang="en-US" altLang="en-US" sz="1200"/>
              <a:pPr eaLnBrk="1" hangingPunct="1"/>
              <a:t>38</a:t>
            </a:fld>
            <a:endParaRPr lang="en-US" altLang="en-US" sz="1200" dirty="0"/>
          </a:p>
        </p:txBody>
      </p:sp>
    </p:spTree>
    <p:extLst>
      <p:ext uri="{BB962C8B-B14F-4D97-AF65-F5344CB8AC3E}">
        <p14:creationId xmlns:p14="http://schemas.microsoft.com/office/powerpoint/2010/main" val="965593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Partial (focal) seizure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Focal-onset awareness seizure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No change in the patient’s level of consciousness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Patients may have numbness, weakness, dizziness, visual changes, or unusual smells and tastes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May also cause some twitching or brief paralysis</a:t>
            </a:r>
            <a:endParaRPr lang="en-IN"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C7D4BB-A72E-7144-A933-31DA213BF61C}" type="slidenum">
              <a:rPr lang="en-US" altLang="en-US" sz="1200"/>
              <a:pPr eaLnBrk="1" hangingPunct="1"/>
              <a:t>39</a:t>
            </a:fld>
            <a:endParaRPr lang="en-US" altLang="en-US" sz="1200" dirty="0"/>
          </a:p>
        </p:txBody>
      </p:sp>
    </p:spTree>
    <p:extLst>
      <p:ext uri="{BB962C8B-B14F-4D97-AF65-F5344CB8AC3E}">
        <p14:creationId xmlns:p14="http://schemas.microsoft.com/office/powerpoint/2010/main" val="919950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b.</a:t>
            </a:r>
            <a:r>
              <a:rPr lang="en-US" altLang="en-US" dirty="0">
                <a:latin typeface="Times New Roman" charset="0"/>
                <a:ea typeface="MS PGothic" charset="-128"/>
              </a:rPr>
              <a:t> Focal-onset, impaired-awareness seizure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The patient has an altered mental status and does not interact normally with his or her environment.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Results from abnormal discharges from the temporal lobe of the brain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Other characteristics may be lip smacking, eye blinking, and isolated jerking.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Patients also may experience unpleasant smells and visual hallucinations, exhibit uncontrollable fear, or perform repetitive physical behavior.</a:t>
            </a:r>
            <a:endParaRPr lang="en-IN"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2367F1-A85D-BC43-A0C3-E376C00F43A3}" type="slidenum">
              <a:rPr lang="en-US" altLang="en-US" sz="1200"/>
              <a:pPr eaLnBrk="1" hangingPunct="1"/>
              <a:t>40</a:t>
            </a:fld>
            <a:endParaRPr lang="en-US" altLang="en-US" sz="1200" dirty="0"/>
          </a:p>
        </p:txBody>
      </p:sp>
    </p:spTree>
    <p:extLst>
      <p:ext uri="{BB962C8B-B14F-4D97-AF65-F5344CB8AC3E}">
        <p14:creationId xmlns:p14="http://schemas.microsoft.com/office/powerpoint/2010/main" val="187680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ea typeface="+mn-ea"/>
              </a:rPr>
              <a:t>Lecture Outline </a:t>
            </a:r>
          </a:p>
          <a:p>
            <a:pPr>
              <a:defRPr/>
            </a:pPr>
            <a:endParaRPr lang="en-US" altLang="en-US" dirty="0">
              <a:ea typeface="+mn-ea"/>
            </a:endParaRPr>
          </a:p>
          <a:p>
            <a:pPr>
              <a:defRPr/>
            </a:pPr>
            <a:r>
              <a:rPr lang="en-US" altLang="en-US" dirty="0">
                <a:ea typeface="+mn-ea"/>
              </a:rPr>
              <a:t>I. Introduction</a:t>
            </a:r>
          </a:p>
          <a:p>
            <a:pPr>
              <a:defRPr/>
            </a:pPr>
            <a:r>
              <a:rPr lang="en-US" dirty="0"/>
              <a:t>A. Stroke is the fifth-leading cause of death and the leading cause of adult disability in the United States, according to the American Stroke Association.</a:t>
            </a:r>
            <a:endParaRPr lang="en-IN" b="1" dirty="0"/>
          </a:p>
          <a:p>
            <a:pPr>
              <a:defRPr/>
            </a:pPr>
            <a:r>
              <a:rPr lang="en-IN" dirty="0"/>
              <a:t> 	</a:t>
            </a:r>
            <a:r>
              <a:rPr lang="en-US" dirty="0"/>
              <a:t>1. It is common in geriatric patients.</a:t>
            </a:r>
          </a:p>
          <a:p>
            <a:pPr>
              <a:defRPr/>
            </a:pPr>
            <a:r>
              <a:rPr lang="en-US" dirty="0"/>
              <a:t> 	2. Contributing factors for stroke include family history and race.</a:t>
            </a:r>
          </a:p>
          <a:p>
            <a:pPr>
              <a:defRPr/>
            </a:pPr>
            <a:r>
              <a:rPr lang="en-US" dirty="0"/>
              <a:t> 	3. New treatments are available for stroke.</a:t>
            </a:r>
            <a:endParaRPr lang="en-IN"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DB96D9-8030-D14A-8CAF-CFF9B467074E}" type="slidenum">
              <a:rPr lang="en-US" altLang="en-US" sz="1200"/>
              <a:pPr eaLnBrk="1" hangingPunct="1"/>
              <a:t>5</a:t>
            </a:fld>
            <a:endParaRPr lang="en-US" altLang="en-US" sz="1200" dirty="0"/>
          </a:p>
        </p:txBody>
      </p:sp>
    </p:spTree>
    <p:extLst>
      <p:ext uri="{BB962C8B-B14F-4D97-AF65-F5344CB8AC3E}">
        <p14:creationId xmlns:p14="http://schemas.microsoft.com/office/powerpoint/2010/main" val="2110561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5. Patients may experience a warning sign, aura prior to a seizure.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Can include visual changes or hallucinations.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People with a history of seizures recognize their auras and usually take steps to minimize injury, such as sitting or lying down.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Auras do not occur prior to every seizure, and not all patients with a seizure disorder experience an aura.</a:t>
            </a:r>
            <a:endParaRPr lang="en-IN"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1133F9-AB74-7449-879C-83A5AB959F12}"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275895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Generalized seizure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Characterized by sudden loss of consciousness followed by chaotic muscle movement and tone, and apnea.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May exhibit bilateral muscle movement characterized by a cycle of muscle rigidity and relaxation. </a:t>
            </a:r>
          </a:p>
          <a:p>
            <a:pPr lvl="0"/>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Typically last less than 5 minutes</a:t>
            </a:r>
          </a:p>
          <a:p>
            <a:pPr lvl="0"/>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Followed by a postictal state</a:t>
            </a:r>
          </a:p>
          <a:p>
            <a:endParaRPr lang="en-IN" altLang="en-US" dirty="0">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6C5759-5EF0-E143-A141-24ED87C7876C}"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359570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7. An absence (formerly called petit mal) seizure may last for just seconds, after which the patient fully recovers with only a brief lapse of memory of the event.</a:t>
            </a:r>
            <a:endParaRPr lang="en-IN" altLang="en-US" b="1"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A4296D-CF86-EA46-847C-5D2DC615349A}" type="slidenum">
              <a:rPr lang="en-US" altLang="en-US" sz="1200"/>
              <a:pPr eaLnBrk="1" hangingPunct="1"/>
              <a:t>43</a:t>
            </a:fld>
            <a:endParaRPr lang="en-US" altLang="en-US" sz="1200" dirty="0"/>
          </a:p>
        </p:txBody>
      </p:sp>
    </p:spTree>
    <p:extLst>
      <p:ext uri="{BB962C8B-B14F-4D97-AF65-F5344CB8AC3E}">
        <p14:creationId xmlns:p14="http://schemas.microsoft.com/office/powerpoint/2010/main" val="691626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8. Status epilepticus</a:t>
            </a:r>
          </a:p>
          <a:p>
            <a:r>
              <a:rPr lang="en-US" altLang="en-US" dirty="0">
                <a:latin typeface="Times New Roman" charset="0"/>
                <a:ea typeface="MS PGothic" charset="-128"/>
              </a:rPr>
              <a:t> 	a. Seizures lasting more than 5 minutes are likely to progress to status epilepticus.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Seizures that continue every few minutes without the person regaining consciousness or last longer than 30 minutes.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9. Recurring or prolonged seizures should be considered immediately life-threatening situations.</a:t>
            </a:r>
          </a:p>
          <a:p>
            <a:endParaRPr lang="en-IN"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F11581-BA5D-1C4E-BB2B-8A31B29F6E7B}"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983306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Causes of seizures</a:t>
            </a:r>
            <a:endParaRPr lang="en-IN" altLang="en-US" b="1"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n-cs"/>
              </a:rPr>
              <a:t>1. Congenital</a:t>
            </a:r>
          </a:p>
          <a:p>
            <a:r>
              <a:rPr lang="en-US" sz="1200" kern="1200" dirty="0">
                <a:solidFill>
                  <a:schemeClr val="tx1"/>
                </a:solidFill>
                <a:effectLst/>
                <a:latin typeface="Times New Roman" pitchFamily="18" charset="0"/>
                <a:ea typeface="MS PGothic" pitchFamily="34" charset="-128"/>
                <a:cs typeface="+mn-cs"/>
              </a:rPr>
              <a:t> 	2. Structural </a:t>
            </a:r>
          </a:p>
          <a:p>
            <a:r>
              <a:rPr lang="en-US" sz="1200" kern="1200" dirty="0">
                <a:solidFill>
                  <a:schemeClr val="tx1"/>
                </a:solidFill>
                <a:effectLst/>
                <a:latin typeface="Times New Roman" pitchFamily="18" charset="0"/>
                <a:ea typeface="MS PGothic" pitchFamily="34" charset="-128"/>
                <a:cs typeface="+mn-cs"/>
              </a:rPr>
              <a:t> 	3. Metabolic</a:t>
            </a:r>
          </a:p>
          <a:p>
            <a:r>
              <a:rPr lang="en-US" sz="1200" kern="1200" dirty="0">
                <a:solidFill>
                  <a:schemeClr val="tx1"/>
                </a:solidFill>
                <a:effectLst/>
                <a:latin typeface="Times New Roman" pitchFamily="18" charset="0"/>
                <a:ea typeface="MS PGothic" pitchFamily="34" charset="-128"/>
                <a:cs typeface="+mn-cs"/>
              </a:rPr>
              <a:t> 	4. Febrile</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2213037-02AD-6F43-81F9-07A70B22045F}"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89395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5. Epileptic seizures usually can be controlled with medications.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Medications used most often to treat seizures include: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Levetiracetam (Keppra)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Phenytoin (Dilantin)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Phenobarbital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Carbamazepine (Tegretol)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v. Valproate (Depakote)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vi. Topiramate (Topamax)</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vii. Clonazepam (Klonopin)</a:t>
            </a:r>
            <a:endParaRPr lang="en-IN" altLang="en-US" dirty="0">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87E9C2-DA2F-B542-90EA-B9D7343F4A44}" type="slidenum">
              <a:rPr lang="en-US" altLang="en-US" sz="1200"/>
              <a:pPr eaLnBrk="1" hangingPunct="1"/>
              <a:t>46</a:t>
            </a:fld>
            <a:endParaRPr lang="en-US" altLang="en-US" sz="1200" dirty="0"/>
          </a:p>
        </p:txBody>
      </p:sp>
    </p:spTree>
    <p:extLst>
      <p:ext uri="{BB962C8B-B14F-4D97-AF65-F5344CB8AC3E}">
        <p14:creationId xmlns:p14="http://schemas.microsoft.com/office/powerpoint/2010/main" val="594764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importance of recognizing seizures</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Recognize when a seizure is occurring and whether this episode differs from previous ones.</a:t>
            </a:r>
          </a:p>
          <a:p>
            <a:r>
              <a:rPr lang="en-US" sz="1200" kern="1200" dirty="0">
                <a:solidFill>
                  <a:schemeClr val="tx1"/>
                </a:solidFill>
                <a:effectLst/>
                <a:latin typeface="Times New Roman" pitchFamily="18" charset="0"/>
                <a:ea typeface="MS PGothic" pitchFamily="34" charset="-128"/>
                <a:cs typeface="+mn-cs"/>
              </a:rPr>
              <a:t> 	2. Recognize the postictal state and complications of seizures.</a:t>
            </a:r>
          </a:p>
          <a:p>
            <a:r>
              <a:rPr lang="en-US" sz="1200" kern="1200" dirty="0">
                <a:solidFill>
                  <a:schemeClr val="tx1"/>
                </a:solidFill>
                <a:effectLst/>
                <a:latin typeface="Times New Roman" pitchFamily="18" charset="0"/>
                <a:ea typeface="MS PGothic" pitchFamily="34" charset="-128"/>
                <a:cs typeface="+mn-cs"/>
              </a:rPr>
              <a:t> 	3. Identify other problems associated with the seizure.</a:t>
            </a:r>
          </a:p>
          <a:p>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8DF6ED-50B1-B044-B451-A688D80EE25D}"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016342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The postictal state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Once a seizure has stopped, the patient’s muscles relax, becoming almost flaccid, or floppy, and the breathing becomes labored.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May be characterized by hemiparesis, or weakness on one side of the body, resembling a stroke.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The postictal state is most commonly characterized by lethargy and confusion.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If the patient’s condition does not improve, you should consider other possible underlying conditions.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711D1C-10B9-0A45-9D49-97C1A621DF92}" type="slidenum">
              <a:rPr lang="en-US" altLang="en-US" sz="1200"/>
              <a:pPr eaLnBrk="1" hangingPunct="1"/>
              <a:t>48</a:t>
            </a:fld>
            <a:endParaRPr lang="en-US" altLang="en-US" sz="1200" dirty="0"/>
          </a:p>
        </p:txBody>
      </p:sp>
    </p:spTree>
    <p:extLst>
      <p:ext uri="{BB962C8B-B14F-4D97-AF65-F5344CB8AC3E}">
        <p14:creationId xmlns:p14="http://schemas.microsoft.com/office/powerpoint/2010/main" val="303796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Syncope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Seizures are often mistaken for syncope (fainting).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Fainting typically occurs while the patient is standing.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Seizures may occur in any position.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Fainting is not associated with a postictal state.</a:t>
            </a:r>
            <a:endParaRPr lang="en-IN" altLang="en-US" dirty="0">
              <a:latin typeface="Times New Roman" charset="0"/>
              <a:ea typeface="MS PGothic" charset="-128"/>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86225E-30FD-BD46-9389-60BDB423F2ED}" type="slidenum">
              <a:rPr lang="en-US" altLang="en-US" sz="1200"/>
              <a:pPr eaLnBrk="1" hangingPunct="1"/>
              <a:t>49</a:t>
            </a:fld>
            <a:endParaRPr lang="en-US" altLang="en-US" sz="1200" dirty="0"/>
          </a:p>
        </p:txBody>
      </p:sp>
    </p:spTree>
    <p:extLst>
      <p:ext uri="{BB962C8B-B14F-4D97-AF65-F5344CB8AC3E}">
        <p14:creationId xmlns:p14="http://schemas.microsoft.com/office/powerpoint/2010/main" val="251195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Altered Mental Status</a:t>
            </a:r>
          </a:p>
          <a:p>
            <a:r>
              <a:rPr lang="en-US" altLang="en-US" dirty="0">
                <a:latin typeface="Times New Roman" charset="0"/>
                <a:ea typeface="MS PGothic" charset="-128"/>
              </a:rPr>
              <a:t>A. Aside from stroke and seizures, the most common type of neurologic emergency that you will encounter is a patient with an altered mental status.</a:t>
            </a:r>
            <a:endParaRPr lang="en-IN" altLang="en-US" b="1"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37E090-FC33-C246-9A65-3FDEC87793D9}" type="slidenum">
              <a:rPr lang="en-US" altLang="en-US" sz="1200"/>
              <a:pPr eaLnBrk="1" hangingPunct="1"/>
              <a:t>50</a:t>
            </a:fld>
            <a:endParaRPr lang="en-US" altLang="en-US" sz="1200" dirty="0"/>
          </a:p>
        </p:txBody>
      </p:sp>
    </p:spTree>
    <p:extLst>
      <p:ext uri="{BB962C8B-B14F-4D97-AF65-F5344CB8AC3E}">
        <p14:creationId xmlns:p14="http://schemas.microsoft.com/office/powerpoint/2010/main" val="203113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Seizures and altered mental status may also occur when there is a disorder in the brain.</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Seizures may occur as a result of:</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Recent or prior head injury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Brain tumor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Metabolic problems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Fever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A genetic disposition</a:t>
            </a:r>
            <a:endParaRPr lang="en-IN"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B41815-8789-954A-A123-487D0A536160}" type="slidenum">
              <a:rPr lang="en-US" altLang="en-US" sz="1200"/>
              <a:pPr eaLnBrk="1" hangingPunct="1"/>
              <a:t>6</a:t>
            </a:fld>
            <a:endParaRPr lang="en-US" altLang="en-US" sz="1200" dirty="0"/>
          </a:p>
        </p:txBody>
      </p:sp>
    </p:spTree>
    <p:extLst>
      <p:ext uri="{BB962C8B-B14F-4D97-AF65-F5344CB8AC3E}">
        <p14:creationId xmlns:p14="http://schemas.microsoft.com/office/powerpoint/2010/main" val="1452852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Causes include: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Hypoglycemia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Hypoxemia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Intoxication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Delirium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Drug overdose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f. Unrecognized head injury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BF94A20-A6B5-B44D-A31F-692B24BF8309}" type="slidenum">
              <a:rPr lang="en-US" altLang="en-US" sz="1200"/>
              <a:pPr eaLnBrk="1" hangingPunct="1"/>
              <a:t>51</a:t>
            </a:fld>
            <a:endParaRPr lang="en-US" altLang="en-US" sz="1200" dirty="0"/>
          </a:p>
        </p:txBody>
      </p:sp>
    </p:spTree>
    <p:extLst>
      <p:ext uri="{BB962C8B-B14F-4D97-AF65-F5344CB8AC3E}">
        <p14:creationId xmlns:p14="http://schemas.microsoft.com/office/powerpoint/2010/main" val="854530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g. Brain infection</a:t>
            </a:r>
            <a:endParaRPr lang="en-IN" altLang="en-US" dirty="0">
              <a:latin typeface="Times New Roman" charset="0"/>
              <a:ea typeface="MS PGothic" charset="-128"/>
            </a:endParaRPr>
          </a:p>
          <a:p>
            <a:r>
              <a:rPr lang="en-US" altLang="en-US" dirty="0" err="1">
                <a:latin typeface="Times New Roman" charset="0"/>
                <a:ea typeface="MS PGothic" charset="-128"/>
              </a:rPr>
              <a:t>h.</a:t>
            </a:r>
            <a:r>
              <a:rPr lang="en-US" altLang="en-US" dirty="0">
                <a:latin typeface="Times New Roman" charset="0"/>
                <a:ea typeface="MS PGothic" charset="-128"/>
              </a:rPr>
              <a:t> Body temperature abnormality</a:t>
            </a:r>
            <a:endParaRPr lang="en-IN"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Brain tumor</a:t>
            </a:r>
            <a:endParaRPr lang="en-IN" altLang="en-US" dirty="0">
              <a:latin typeface="Times New Roman" charset="0"/>
              <a:ea typeface="MS PGothic" charset="-128"/>
            </a:endParaRPr>
          </a:p>
          <a:p>
            <a:r>
              <a:rPr lang="en-US" altLang="en-US" dirty="0">
                <a:latin typeface="Times New Roman" charset="0"/>
                <a:ea typeface="MS PGothic" charset="-128"/>
              </a:rPr>
              <a:t>j. Overdose and/or poisoning</a:t>
            </a:r>
            <a:endParaRPr lang="en-IN" altLang="en-US" dirty="0">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AD7B7F-0C5E-FE4C-9EAD-7F1ABBC3AD46}"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869722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Patient Assessment</a:t>
            </a:r>
          </a:p>
          <a:p>
            <a:r>
              <a:rPr lang="en-US" altLang="en-US" dirty="0">
                <a:latin typeface="Times New Roman" charset="0"/>
                <a:ea typeface="MS PGothic" charset="-128"/>
              </a:rPr>
              <a:t>A. Scene size-up</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Make an early determination whether the cause is medical or trauma</a:t>
            </a:r>
          </a:p>
          <a:p>
            <a:r>
              <a:rPr lang="en-US" altLang="en-US" dirty="0">
                <a:latin typeface="Times New Roman" charset="0"/>
                <a:ea typeface="MS PGothic" charset="-128"/>
              </a:rPr>
              <a:t> 	2. Look for threats to safety and follow standard precautions</a:t>
            </a:r>
          </a:p>
          <a:p>
            <a:r>
              <a:rPr lang="en-US" altLang="en-US" dirty="0">
                <a:latin typeface="Times New Roman" charset="0"/>
                <a:ea typeface="MS PGothic" charset="-128"/>
              </a:rPr>
              <a:t> 	3. Consider the need for spinal motion restriction</a:t>
            </a:r>
          </a:p>
          <a:p>
            <a:r>
              <a:rPr lang="en-US" altLang="en-US" dirty="0">
                <a:latin typeface="Times New Roman" charset="0"/>
                <a:ea typeface="MS PGothic" charset="-128"/>
              </a:rPr>
              <a:t> 	4. Call for additional resources early</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68A610-407C-4A45-9474-94FAC37C01CB}" type="slidenum">
              <a:rPr lang="en-US" altLang="en-US" sz="1200"/>
              <a:pPr eaLnBrk="1" hangingPunct="1"/>
              <a:t>53</a:t>
            </a:fld>
            <a:endParaRPr lang="en-US" altLang="en-US" sz="1200" dirty="0"/>
          </a:p>
        </p:txBody>
      </p:sp>
    </p:spTree>
    <p:extLst>
      <p:ext uri="{BB962C8B-B14F-4D97-AF65-F5344CB8AC3E}">
        <p14:creationId xmlns:p14="http://schemas.microsoft.com/office/powerpoint/2010/main" val="740160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UcPeriod" startAt="2"/>
            </a:pPr>
            <a:r>
              <a:rPr lang="en-US" altLang="en-US" dirty="0">
                <a:latin typeface="Times New Roman" charset="0"/>
                <a:ea typeface="MS PGothic" charset="-128"/>
              </a:rPr>
              <a:t>Primary assessment</a:t>
            </a:r>
          </a:p>
          <a:p>
            <a:pPr marL="0" indent="0">
              <a:buNone/>
            </a:pPr>
            <a:r>
              <a:rPr lang="en-US" altLang="en-US" b="1" dirty="0">
                <a:latin typeface="Times New Roman" charset="0"/>
                <a:ea typeface="MS PGothic" charset="-128"/>
              </a:rPr>
              <a:t> 	</a:t>
            </a:r>
            <a:r>
              <a:rPr lang="en-US" altLang="en-US" b="0" dirty="0">
                <a:latin typeface="Times New Roman" charset="0"/>
                <a:ea typeface="MS PGothic" charset="-128"/>
              </a:rPr>
              <a:t>1. Look for and treat life-threatening conditions</a:t>
            </a:r>
          </a:p>
          <a:p>
            <a:pPr marL="0" indent="0">
              <a:buNone/>
            </a:pPr>
            <a:r>
              <a:rPr lang="en-US" altLang="en-US" b="0" dirty="0">
                <a:latin typeface="Times New Roman" charset="0"/>
                <a:ea typeface="MS PGothic" charset="-128"/>
              </a:rPr>
              <a:t> 	2. Perform a rapid exam.</a:t>
            </a:r>
          </a:p>
          <a:p>
            <a:pPr marL="0" indent="0">
              <a:buNone/>
            </a:pPr>
            <a:r>
              <a:rPr lang="en-US" altLang="en-US" b="0" dirty="0">
                <a:latin typeface="Times New Roman" charset="0"/>
                <a:ea typeface="MS PGothic" charset="-128"/>
              </a:rPr>
              <a:t> 	3. Establish priorities based on assessment of the patient’s LOC and XABCs.</a:t>
            </a:r>
            <a:endParaRPr lang="en-IN" altLang="en-US" b="0"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0C645A-B6A7-6B4B-A8FC-5B9471AA22E7}" type="slidenum">
              <a:rPr lang="en-US" altLang="en-US" sz="1200"/>
              <a:pPr eaLnBrk="1" hangingPunct="1"/>
              <a:t>54</a:t>
            </a:fld>
            <a:endParaRPr lang="en-US" altLang="en-US" sz="1200" dirty="0"/>
          </a:p>
        </p:txBody>
      </p:sp>
    </p:spTree>
    <p:extLst>
      <p:ext uri="{BB962C8B-B14F-4D97-AF65-F5344CB8AC3E}">
        <p14:creationId xmlns:p14="http://schemas.microsoft.com/office/powerpoint/2010/main" val="20074061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IN" altLang="en-US" b="1" dirty="0">
              <a:latin typeface="Times New Roman" charset="0"/>
              <a:ea typeface="MS PGothic" charset="-128"/>
            </a:endParaRPr>
          </a:p>
          <a:p>
            <a:r>
              <a:rPr lang="en-IN" sz="1200" b="0" kern="1200" dirty="0">
                <a:solidFill>
                  <a:schemeClr val="tx1"/>
                </a:solidFill>
                <a:effectLst/>
                <a:latin typeface="Times New Roman" pitchFamily="18" charset="0"/>
                <a:ea typeface="MS PGothic" pitchFamily="34" charset="-128"/>
                <a:cs typeface="+mn-cs"/>
              </a:rPr>
              <a:t> 	</a:t>
            </a:r>
            <a:r>
              <a:rPr lang="en-US" sz="1200" b="0" kern="1200" dirty="0">
                <a:solidFill>
                  <a:schemeClr val="tx1"/>
                </a:solidFill>
                <a:effectLst/>
                <a:latin typeface="Times New Roman" pitchFamily="18" charset="0"/>
                <a:ea typeface="MS PGothic" pitchFamily="34" charset="-128"/>
                <a:cs typeface="+mn-cs"/>
              </a:rPr>
              <a:t>1. If the patient is unresponsive, gather any history from family members or bystanders.</a:t>
            </a:r>
            <a:endParaRPr lang="en-US" sz="1200" b="1" kern="1200" dirty="0">
              <a:solidFill>
                <a:schemeClr val="tx1"/>
              </a:solidFill>
              <a:effectLst/>
              <a:latin typeface="Times New Roman" pitchFamily="18" charset="0"/>
              <a:ea typeface="MS PGothic" pitchFamily="34" charset="-128"/>
              <a:cs typeface="+mn-cs"/>
            </a:endParaRPr>
          </a:p>
          <a:p>
            <a:r>
              <a:rPr lang="en-US" sz="1200" b="1" kern="1200" dirty="0">
                <a:solidFill>
                  <a:schemeClr val="tx1"/>
                </a:solidFill>
                <a:effectLst/>
                <a:latin typeface="Times New Roman" pitchFamily="18" charset="0"/>
                <a:ea typeface="MS PGothic" pitchFamily="34" charset="-128"/>
                <a:cs typeface="+mn-cs"/>
              </a:rPr>
              <a:t> 		</a:t>
            </a:r>
            <a:r>
              <a:rPr lang="en-US" sz="1200" b="0" kern="1200" dirty="0">
                <a:solidFill>
                  <a:schemeClr val="tx1"/>
                </a:solidFill>
                <a:effectLst/>
                <a:latin typeface="Times New Roman" pitchFamily="18" charset="0"/>
                <a:ea typeface="MS PGothic" pitchFamily="34" charset="-128"/>
                <a:cs typeface="+mn-cs"/>
              </a:rPr>
              <a:t>a. If no one is around look for explanations for the altered mental status.</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2. Look for signs and symptoms that may indicate a cause for the patient’s altered mental status.</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3. Try to determine the events leading up to the incident.</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4. Obtain a SMAPLE history</a:t>
            </a:r>
            <a:endParaRPr lang="en-US" sz="1200" b="1" kern="1200" dirty="0">
              <a:solidFill>
                <a:schemeClr val="tx1"/>
              </a:solidFill>
              <a:effectLst/>
              <a:latin typeface="Times New Roman" pitchFamily="18" charset="0"/>
              <a:ea typeface="MS PGothic" pitchFamily="34" charset="-128"/>
              <a:cs typeface="+mn-cs"/>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F4DABB-9B27-4A41-9E30-DC8D4DCE9935}" type="slidenum">
              <a:rPr lang="en-US" altLang="en-US" sz="1200"/>
              <a:pPr eaLnBrk="1" hangingPunct="1"/>
              <a:t>55</a:t>
            </a:fld>
            <a:endParaRPr lang="en-US" altLang="en-US" sz="1200" dirty="0"/>
          </a:p>
        </p:txBody>
      </p:sp>
    </p:spTree>
    <p:extLst>
      <p:ext uri="{BB962C8B-B14F-4D97-AF65-F5344CB8AC3E}">
        <p14:creationId xmlns:p14="http://schemas.microsoft.com/office/powerpoint/2010/main" val="1491650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Vital signs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Patients with significant intracranial bleeding may have a great deal of pressure in the skull that is compressing the brain.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This slows the pulse and causes respirations to be erratic.</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Blood pressure is usually high to compensate for poor perfusion in the brain.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Unequal pupil size and reactivity indicate significant bleeding and pressure on the brain.</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Check blood glucose</a:t>
            </a:r>
            <a:endParaRPr lang="en-IN" altLang="en-US" dirty="0">
              <a:latin typeface="Times New Roman" charset="0"/>
              <a:ea typeface="MS PGothic" charset="-128"/>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2823A8-2E1F-FA4B-9B9D-B7DD73FF0613}"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6519617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 Stroke assessment</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Stroke scales evaluate the face, arms, and speech.</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b.</a:t>
            </a:r>
            <a:r>
              <a:rPr lang="en-US" sz="1200" kern="1200" dirty="0">
                <a:solidFill>
                  <a:schemeClr val="tx1"/>
                </a:solidFill>
                <a:effectLst/>
                <a:latin typeface="Times New Roman" pitchFamily="18" charset="0"/>
                <a:ea typeface="MS PGothic" pitchFamily="34" charset="-128"/>
                <a:cs typeface="+mn-cs"/>
              </a:rPr>
              <a:t> BE-FAST mnemonic</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c.</a:t>
            </a:r>
            <a:r>
              <a:rPr lang="en-US" sz="1200" kern="1200" dirty="0">
                <a:solidFill>
                  <a:schemeClr val="tx1"/>
                </a:solidFill>
                <a:effectLst/>
                <a:latin typeface="Times New Roman" pitchFamily="18" charset="0"/>
                <a:ea typeface="MS PGothic" pitchFamily="34" charset="-128"/>
                <a:cs typeface="+mn-cs"/>
              </a:rPr>
              <a:t> The Cincinnati Prehospital Stroke Scale and the Los Angeles Prehospital Stroke Screen are commonly used. </a:t>
            </a:r>
          </a:p>
          <a:p>
            <a:r>
              <a:rPr lang="en-US" sz="1200" kern="1200" dirty="0">
                <a:solidFill>
                  <a:schemeClr val="tx1"/>
                </a:solidFill>
                <a:effectLst/>
                <a:latin typeface="Times New Roman" pitchFamily="18" charset="0"/>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n-cs"/>
              </a:rPr>
              <a:t>d.</a:t>
            </a:r>
            <a:r>
              <a:rPr lang="en-US" sz="1200" kern="1200" dirty="0">
                <a:solidFill>
                  <a:schemeClr val="tx1"/>
                </a:solidFill>
                <a:effectLst/>
                <a:latin typeface="Times New Roman" pitchFamily="18" charset="0"/>
                <a:ea typeface="MS PGothic" pitchFamily="34" charset="-128"/>
                <a:cs typeface="+mn-cs"/>
              </a:rPr>
              <a:t> 3-Item Stroke Severity Scale (LAG) </a:t>
            </a:r>
          </a:p>
          <a:p>
            <a:r>
              <a:rPr lang="en-US" sz="1200" kern="1200" dirty="0">
                <a:solidFill>
                  <a:schemeClr val="tx1"/>
                </a:solidFill>
                <a:effectLst/>
                <a:latin typeface="Times New Roman" pitchFamily="18" charset="0"/>
                <a:ea typeface="MS PGothic" pitchFamily="34" charset="-128"/>
                <a:cs typeface="+mn-cs"/>
              </a:rPr>
              <a:t> 	e. Los Angeles Motor Scale (LAMS)</a:t>
            </a:r>
          </a:p>
          <a:p>
            <a:r>
              <a:rPr lang="en-US" sz="1200" kern="1200" dirty="0">
                <a:solidFill>
                  <a:schemeClr val="tx1"/>
                </a:solidFill>
                <a:effectLst/>
                <a:latin typeface="Times New Roman" pitchFamily="18" charset="0"/>
                <a:ea typeface="MS PGothic" pitchFamily="34" charset="-128"/>
                <a:cs typeface="+mn-cs"/>
              </a:rPr>
              <a:t> 	f. Glasgow Coma Scale (GCS) score </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70AD5F-6188-0948-AFA3-73FE40DDFDF0}" type="slidenum">
              <a:rPr lang="en-US" altLang="en-US" sz="1200"/>
              <a:pPr eaLnBrk="1" hangingPunct="1"/>
              <a:t>57</a:t>
            </a:fld>
            <a:endParaRPr lang="en-US" altLang="en-US" sz="1200" dirty="0"/>
          </a:p>
        </p:txBody>
      </p:sp>
    </p:spTree>
    <p:extLst>
      <p:ext uri="{BB962C8B-B14F-4D97-AF65-F5344CB8AC3E}">
        <p14:creationId xmlns:p14="http://schemas.microsoft.com/office/powerpoint/2010/main" val="1828871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displays the BE-FAST mnemonic</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74B4D7-72C9-4F46-89DA-D02E292C0642}" type="slidenum">
              <a:rPr lang="en-US" altLang="en-US" sz="1200"/>
              <a:pPr eaLnBrk="1" hangingPunct="1"/>
              <a:t>58</a:t>
            </a:fld>
            <a:endParaRPr lang="en-US" altLang="en-US" sz="1200" dirty="0"/>
          </a:p>
        </p:txBody>
      </p:sp>
    </p:spTree>
    <p:extLst>
      <p:ext uri="{BB962C8B-B14F-4D97-AF65-F5344CB8AC3E}">
        <p14:creationId xmlns:p14="http://schemas.microsoft.com/office/powerpoint/2010/main" val="735382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displays the Cincinnati Prehospital Stroke Scale. </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96112B-F55C-F14D-B766-095C2467F53A}" type="slidenum">
              <a:rPr lang="en-US" altLang="en-US" sz="1200"/>
              <a:pPr eaLnBrk="1" hangingPunct="1"/>
              <a:t>59</a:t>
            </a:fld>
            <a:endParaRPr lang="en-US" altLang="en-US" sz="1200" dirty="0"/>
          </a:p>
        </p:txBody>
      </p:sp>
    </p:spTree>
    <p:extLst>
      <p:ext uri="{BB962C8B-B14F-4D97-AF65-F5344CB8AC3E}">
        <p14:creationId xmlns:p14="http://schemas.microsoft.com/office/powerpoint/2010/main" val="804549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displays the Los Angeles Prehospital Stroke Screen. </a:t>
            </a: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1202C0-08F4-E14B-85C0-FF5A648958B6}"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50652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Possible causes of altered mental status include: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Intoxication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Head injury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Hypoxia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Stroke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Metabolic disturbances</a:t>
            </a:r>
            <a:endParaRPr lang="en-IN" altLang="en-US" dirty="0">
              <a:latin typeface="Times New Roman" charset="0"/>
              <a:ea typeface="MS PGothic" charset="-128"/>
            </a:endParaRPr>
          </a:p>
          <a:p>
            <a:r>
              <a:rPr lang="en-US" altLang="en-US" dirty="0">
                <a:latin typeface="Times New Roman" charset="0"/>
                <a:ea typeface="MS PGothic" charset="-128"/>
              </a:rPr>
              <a:t>3. Treatment varies widely.</a:t>
            </a:r>
            <a:endParaRPr lang="en-IN"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A49D4D-3375-2F4A-AFB6-A8F92CCB89E1}" type="slidenum">
              <a:rPr lang="en-US" altLang="en-US" sz="1200"/>
              <a:pPr eaLnBrk="1" hangingPunct="1"/>
              <a:t>7</a:t>
            </a:fld>
            <a:endParaRPr lang="en-US" altLang="en-US" sz="1200" dirty="0"/>
          </a:p>
        </p:txBody>
      </p:sp>
    </p:spTree>
    <p:extLst>
      <p:ext uri="{BB962C8B-B14F-4D97-AF65-F5344CB8AC3E}">
        <p14:creationId xmlns:p14="http://schemas.microsoft.com/office/powerpoint/2010/main" val="11945984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displays the 3-Item Stroke Severity Scale (LAG). </a:t>
            </a: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BAF41BA-2080-C847-B84E-37086FED3A51}"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293761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f. All patients with an altered mental status should also have a Glasgow Coma Scale (GCS) score calculated.</a:t>
            </a:r>
            <a:endParaRPr lang="en-IN" altLang="en-US" dirty="0">
              <a:latin typeface="Times New Roman" charset="0"/>
              <a:ea typeface="MS PGothic" charset="-128"/>
            </a:endParaRP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4DC2662-32F2-0C40-839F-0F83FE770867}" type="slidenum">
              <a:rPr lang="en-US" altLang="en-US" sz="1200"/>
              <a:pPr eaLnBrk="1" hangingPunct="1"/>
              <a:t>62</a:t>
            </a:fld>
            <a:endParaRPr lang="en-US" altLang="en-US" sz="1200" dirty="0"/>
          </a:p>
        </p:txBody>
      </p:sp>
    </p:spTree>
    <p:extLst>
      <p:ext uri="{BB962C8B-B14F-4D97-AF65-F5344CB8AC3E}">
        <p14:creationId xmlns:p14="http://schemas.microsoft.com/office/powerpoint/2010/main" val="9848148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displays the Glasgow Coma Scale (GCS). </a:t>
            </a: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040355-18AC-AF4D-9892-5ADE596E937F}"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1263467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IN" altLang="en-US" b="1" dirty="0">
              <a:latin typeface="Times New Roman" charset="0"/>
              <a:ea typeface="MS PGothic" charset="-128"/>
            </a:endParaRPr>
          </a:p>
          <a:p>
            <a:r>
              <a:rPr lang="en-IN" sz="1200" b="0" kern="1200" dirty="0">
                <a:solidFill>
                  <a:schemeClr val="tx1"/>
                </a:solidFill>
                <a:effectLst/>
                <a:latin typeface="Times New Roman" pitchFamily="18" charset="0"/>
                <a:ea typeface="MS PGothic" pitchFamily="34" charset="-128"/>
                <a:cs typeface="+mn-cs"/>
              </a:rPr>
              <a:t> 	</a:t>
            </a:r>
            <a:r>
              <a:rPr lang="en-US" sz="1200" b="0" kern="1200" dirty="0">
                <a:solidFill>
                  <a:schemeClr val="tx1"/>
                </a:solidFill>
                <a:effectLst/>
                <a:latin typeface="Times New Roman" pitchFamily="18" charset="0"/>
                <a:ea typeface="MS PGothic" pitchFamily="34" charset="-128"/>
                <a:cs typeface="+mn-cs"/>
              </a:rPr>
              <a:t>1. Focus on reassessing the ABCs, vital signs, and interventions.</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2. Compare baseline findings with updated information,</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3. Watch carefully for changes in pulse, blood pressure, respirations, and GCS scores.</a:t>
            </a:r>
          </a:p>
          <a:p>
            <a:r>
              <a:rPr lang="en-US" altLang="en-US" sz="1200" b="0" kern="1200" dirty="0">
                <a:solidFill>
                  <a:schemeClr val="tx1"/>
                </a:solidFill>
                <a:effectLst/>
                <a:latin typeface="Times New Roman" pitchFamily="18" charset="0"/>
                <a:ea typeface="MS PGothic" pitchFamily="34" charset="-128"/>
                <a:cs typeface="+mn-cs"/>
              </a:rPr>
              <a:t> 	4. Notify the receiving facility of patient’s chief complaint and assessment findings.</a:t>
            </a:r>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689D6F-D4DE-D24C-B3F0-4DF61A5BB03D}" type="slidenum">
              <a:rPr lang="en-US" altLang="en-US" sz="1200"/>
              <a:pPr eaLnBrk="1" hangingPunct="1"/>
              <a:t>64</a:t>
            </a:fld>
            <a:endParaRPr lang="en-US" altLang="en-US" sz="1200" dirty="0"/>
          </a:p>
        </p:txBody>
      </p:sp>
    </p:spTree>
    <p:extLst>
      <p:ext uri="{BB962C8B-B14F-4D97-AF65-F5344CB8AC3E}">
        <p14:creationId xmlns:p14="http://schemas.microsoft.com/office/powerpoint/2010/main" val="441764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Emergency Medical Care</a:t>
            </a:r>
          </a:p>
          <a:p>
            <a:r>
              <a:rPr lang="en-US" altLang="en-US" dirty="0">
                <a:latin typeface="Times New Roman" charset="0"/>
                <a:ea typeface="MS PGothic" charset="-128"/>
              </a:rPr>
              <a:t>A. General</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 most patients with a suspected stroke, physicians in the emergency department need to determine whether there is bleeding in the brain.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If there is no bleeding, the patient may be a candidate for blood clot–dissolving medication.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bleeding is present, this medication will increase bleeding with disastrous consequences.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Notify the hospital regarding the last time the patient was known to be without their current signs and symptoms of stroke.</a:t>
            </a:r>
            <a:endParaRPr lang="en-IN" altLang="en-US" dirty="0">
              <a:latin typeface="Times New Roman" charset="0"/>
              <a:ea typeface="MS PGothic" charset="-128"/>
            </a:endParaRP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1703ED-7519-D14D-A440-FAC88E0B59AC}" type="slidenum">
              <a:rPr lang="en-US" altLang="en-US" sz="1200"/>
              <a:pPr eaLnBrk="1" hangingPunct="1"/>
              <a:t>65</a:t>
            </a:fld>
            <a:endParaRPr lang="en-US" altLang="en-US" sz="1200" dirty="0"/>
          </a:p>
        </p:txBody>
      </p:sp>
    </p:spTree>
    <p:extLst>
      <p:ext uri="{BB962C8B-B14F-4D97-AF65-F5344CB8AC3E}">
        <p14:creationId xmlns:p14="http://schemas.microsoft.com/office/powerpoint/2010/main" val="9077805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Patients who have had a seizure require definitive evaluation and treatment in the hospital.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a. For patients who are having a seizure, protect them from harm; maintain a clear airway by suctioning; provide oxygen as quickly as possible; and, if head or neck trauma is suspected, provide spinal immobilization.</a:t>
            </a:r>
          </a:p>
          <a:p>
            <a:r>
              <a:rPr lang="en-US" altLang="en-US" dirty="0">
                <a:latin typeface="Times New Roman" charset="0"/>
                <a:ea typeface="MS PGothic" charset="-128"/>
              </a:rPr>
              <a:t>	</a:t>
            </a: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C41A54-EDE5-1048-B34D-3C59EEB379F4}" type="slidenum">
              <a:rPr lang="en-US" altLang="en-US" sz="1200"/>
              <a:pPr eaLnBrk="1" hangingPunct="1"/>
              <a:t>66</a:t>
            </a:fld>
            <a:endParaRPr lang="en-US" altLang="en-US" sz="1200" dirty="0"/>
          </a:p>
        </p:txBody>
      </p:sp>
    </p:spTree>
    <p:extLst>
      <p:ext uri="{BB962C8B-B14F-4D97-AF65-F5344CB8AC3E}">
        <p14:creationId xmlns:p14="http://schemas.microsoft.com/office/powerpoint/2010/main" val="8116247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b.</a:t>
            </a:r>
            <a:r>
              <a:rPr lang="en-US" altLang="en-US" dirty="0">
                <a:latin typeface="Times New Roman" charset="0"/>
                <a:ea typeface="MS PGothic" charset="-128"/>
              </a:rPr>
              <a:t> For patients who continue to have a seizure, as in status epilepticus: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Suction the airway.</a:t>
            </a:r>
            <a:endParaRPr lang="en-IN" altLang="en-US" dirty="0">
              <a:latin typeface="Times New Roman" charset="0"/>
              <a:ea typeface="MS PGothic" charset="-128"/>
            </a:endParaRPr>
          </a:p>
          <a:p>
            <a:r>
              <a:rPr lang="en-IN" altLang="en-US" dirty="0">
                <a:latin typeface="Times New Roman" charset="0"/>
                <a:ea typeface="MS PGothic" charset="-128"/>
              </a:rPr>
              <a:t>	 </a:t>
            </a:r>
            <a:r>
              <a:rPr lang="fr-FR" altLang="en-US" dirty="0" err="1">
                <a:latin typeface="Times New Roman" charset="0"/>
                <a:ea typeface="MS PGothic" charset="-128"/>
              </a:rPr>
              <a:t>ii.</a:t>
            </a:r>
            <a:r>
              <a:rPr lang="fr-FR" altLang="en-US" dirty="0">
                <a:latin typeface="Times New Roman" charset="0"/>
                <a:ea typeface="MS PGothic" charset="-128"/>
              </a:rPr>
              <a:t> </a:t>
            </a:r>
            <a:r>
              <a:rPr lang="fr-FR" altLang="en-US" dirty="0" err="1">
                <a:latin typeface="Times New Roman" charset="0"/>
                <a:ea typeface="MS PGothic" charset="-128"/>
              </a:rPr>
              <a:t>Provide</a:t>
            </a:r>
            <a:r>
              <a:rPr lang="fr-FR" altLang="en-US" dirty="0">
                <a:latin typeface="Times New Roman" charset="0"/>
                <a:ea typeface="MS PGothic" charset="-128"/>
              </a:rPr>
              <a:t> positive pressure ventilations.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Transport quickly to the hospital.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Rendezvous with ALS, if possible.</a:t>
            </a:r>
            <a:endParaRPr lang="en-IN" altLang="en-US" dirty="0">
              <a:latin typeface="Times New Roman" charset="0"/>
              <a:ea typeface="MS PGothic" charset="-128"/>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462300-A273-6141-ACA6-81A179C04FFE}"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610643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Headache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You should be concerned if the patient complains of:</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 sudden-onset, severe headache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 sudden headache with fever, seizures, altered mental status, or following trauma</a:t>
            </a:r>
            <a:endParaRPr lang="en-IN" altLang="en-US" dirty="0">
              <a:latin typeface="Times New Roman" charset="0"/>
              <a:ea typeface="MS PGothic" charset="-128"/>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97BE1A6-8408-5145-96F9-E882A606D3F5}"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1785133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2. Migraine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Always assess the patient for other signs and symptoms that might indicate a more serious condition.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Apply high-flow oxygen, if tolerated.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Provide a darkened and quiet environment.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Do not use lights and siren during transport.</a:t>
            </a:r>
            <a:endParaRPr lang="en-IN" altLang="en-US" dirty="0">
              <a:latin typeface="Times New Roman" charset="0"/>
              <a:ea typeface="MS PGothic" charset="-128"/>
            </a:endParaRP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E0B099-5069-A34B-A338-E8B9052F1323}"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0325501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Lecture Outline </a:t>
            </a:r>
          </a:p>
          <a:p>
            <a:pPr>
              <a:defRPr/>
            </a:pPr>
            <a:endParaRPr lang="en-US" altLang="en-US" dirty="0"/>
          </a:p>
          <a:p>
            <a:pPr>
              <a:defRPr/>
            </a:pPr>
            <a:r>
              <a:rPr lang="en-US" dirty="0"/>
              <a:t>C. Stroke</a:t>
            </a:r>
            <a:endParaRPr lang="en-IN" b="1" dirty="0"/>
          </a:p>
          <a:p>
            <a:pPr>
              <a:defRPr/>
            </a:pPr>
            <a:r>
              <a:rPr lang="en-IN" dirty="0"/>
              <a:t> 	</a:t>
            </a:r>
            <a:r>
              <a:rPr lang="en-US" dirty="0"/>
              <a:t>1. Support the ABCs and provide rapid transport to a stroke center.</a:t>
            </a:r>
            <a:endParaRPr lang="en-IN" dirty="0"/>
          </a:p>
          <a:p>
            <a:pPr>
              <a:defRPr/>
            </a:pPr>
            <a:r>
              <a:rPr lang="en-IN" dirty="0"/>
              <a:t> 	</a:t>
            </a:r>
            <a:r>
              <a:rPr lang="en-US" dirty="0"/>
              <a:t>2. Maintain a Sp</a:t>
            </a:r>
            <a:r>
              <a:rPr lang="en-US" cap="small" dirty="0"/>
              <a:t>o</a:t>
            </a:r>
            <a:r>
              <a:rPr lang="en-US" baseline="-25000" dirty="0"/>
              <a:t>2</a:t>
            </a:r>
            <a:r>
              <a:rPr lang="en-US" dirty="0"/>
              <a:t> level of at least 94%.</a:t>
            </a:r>
            <a:endParaRPr lang="en-IN" dirty="0"/>
          </a:p>
          <a:p>
            <a:pPr>
              <a:defRPr/>
            </a:pPr>
            <a:r>
              <a:rPr lang="en-IN" dirty="0"/>
              <a:t> 	</a:t>
            </a:r>
            <a:r>
              <a:rPr lang="en-US" dirty="0"/>
              <a:t>3. Routine use of oxygen therapy is not recommended unless the patient is experiencing respiratory distress or is showing signs of hypoxia.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4. Fibrinolytic therapy and methods to mechanically remove the blood clot may reverse stroke symptoms and even stop the stroke if given within 3 hours (drugs) or 6 hours (mechanical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5. If possible, transport to a designated stroke center.</a:t>
            </a:r>
          </a:p>
          <a:p>
            <a:pPr>
              <a:defRPr/>
            </a:pPr>
            <a:endParaRPr lang="en-IN" dirty="0"/>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ACF4AB-4586-314F-8204-1AFD7021D3FA}" type="slidenum">
              <a:rPr lang="en-US" altLang="en-US" sz="1200"/>
              <a:pPr eaLnBrk="1" hangingPunct="1"/>
              <a:t>70</a:t>
            </a:fld>
            <a:endParaRPr lang="en-US" altLang="en-US" sz="1200" dirty="0"/>
          </a:p>
        </p:txBody>
      </p:sp>
    </p:spTree>
    <p:extLst>
      <p:ext uri="{BB962C8B-B14F-4D97-AF65-F5344CB8AC3E}">
        <p14:creationId xmlns:p14="http://schemas.microsoft.com/office/powerpoint/2010/main" val="25444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Anatomy and Physiology</a:t>
            </a:r>
          </a:p>
          <a:p>
            <a:r>
              <a:rPr lang="en-US" altLang="en-US" dirty="0">
                <a:latin typeface="Times New Roman" charset="0"/>
                <a:ea typeface="MS PGothic" charset="-128"/>
              </a:rPr>
              <a:t>A. The brain is the body’s computer.</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It controls breathing, speech, and all other body functions.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There are three major parts: brainstem, cerebellum, and cerebrum.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cerebrum is the largest part.</a:t>
            </a:r>
            <a:endParaRPr lang="en-IN"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C69CD0-14A4-0241-8E14-395FE941B32D}" type="slidenum">
              <a:rPr lang="en-US" altLang="en-US" sz="1200"/>
              <a:pPr eaLnBrk="1" hangingPunct="1"/>
              <a:t>8</a:t>
            </a:fld>
            <a:endParaRPr lang="en-US" altLang="en-US" sz="1200" dirty="0"/>
          </a:p>
        </p:txBody>
      </p:sp>
    </p:spTree>
    <p:extLst>
      <p:ext uri="{BB962C8B-B14F-4D97-AF65-F5344CB8AC3E}">
        <p14:creationId xmlns:p14="http://schemas.microsoft.com/office/powerpoint/2010/main" val="791566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Seizure</a:t>
            </a:r>
            <a:endParaRPr lang="en-IN" altLang="en-US" b="1"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patient may be in postictal state upon your arrival.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patient may still be having the seizure.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Continue to assess and treat XABCs.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Protect the patient from harm.</a:t>
            </a:r>
            <a:endParaRPr lang="en-IN" altLang="en-US" dirty="0">
              <a:latin typeface="Times New Roman" charset="0"/>
              <a:ea typeface="MS PGothic" charset="-128"/>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7BC3A2-EF3B-BB49-BA54-5E22EE3ED859}" type="slidenum">
              <a:rPr lang="en-US" altLang="en-US" sz="1200"/>
              <a:pPr eaLnBrk="1" hangingPunct="1"/>
              <a:t>71</a:t>
            </a:fld>
            <a:endParaRPr lang="en-US" altLang="en-US" sz="1200" dirty="0"/>
          </a:p>
        </p:txBody>
      </p:sp>
    </p:spTree>
    <p:extLst>
      <p:ext uri="{BB962C8B-B14F-4D97-AF65-F5344CB8AC3E}">
        <p14:creationId xmlns:p14="http://schemas.microsoft.com/office/powerpoint/2010/main" val="19777741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3. If the patient refuses transport after a seizure, contact online medical direction and ask them to speak directly with the patient.</a:t>
            </a:r>
          </a:p>
          <a:p>
            <a:r>
              <a:rPr lang="en-US" sz="1200" kern="1200" dirty="0">
                <a:solidFill>
                  <a:schemeClr val="tx1"/>
                </a:solidFill>
                <a:effectLst/>
                <a:latin typeface="Times New Roman" pitchFamily="18" charset="0"/>
                <a:ea typeface="MS PGothic" pitchFamily="34" charset="-128"/>
                <a:cs typeface="+mn-cs"/>
              </a:rPr>
              <a:t>4. Follow local protocols. </a:t>
            </a:r>
            <a:endParaRPr lang="en-IN" altLang="en-US" dirty="0">
              <a:latin typeface="Times New Roman" charset="0"/>
              <a:ea typeface="MS PGothic" charset="-128"/>
            </a:endParaRP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62D61A-61A8-C745-BBEE-A829212A61A5}" type="slidenum">
              <a:rPr lang="en-US" altLang="en-US" sz="1200"/>
              <a:pPr eaLnBrk="1" hangingPunct="1"/>
              <a:t>72</a:t>
            </a:fld>
            <a:endParaRPr lang="en-US" altLang="en-US" sz="1200" dirty="0"/>
          </a:p>
        </p:txBody>
      </p:sp>
    </p:spTree>
    <p:extLst>
      <p:ext uri="{BB962C8B-B14F-4D97-AF65-F5344CB8AC3E}">
        <p14:creationId xmlns:p14="http://schemas.microsoft.com/office/powerpoint/2010/main" val="5204111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Altered mental status</a:t>
            </a:r>
            <a:endParaRPr lang="en-IN" altLang="en-US" b="1" dirty="0">
              <a:latin typeface="Times New Roman" charset="0"/>
              <a:ea typeface="MS PGothic" charset="-128"/>
            </a:endParaRPr>
          </a:p>
          <a:p>
            <a:r>
              <a:rPr lang="en-IN" sz="1200" b="0" kern="1200" dirty="0">
                <a:solidFill>
                  <a:schemeClr val="tx1"/>
                </a:solidFill>
                <a:effectLst/>
                <a:latin typeface="Times New Roman" pitchFamily="18" charset="0"/>
                <a:ea typeface="MS PGothic" pitchFamily="34" charset="-128"/>
                <a:cs typeface="+mn-cs"/>
              </a:rPr>
              <a:t> 	</a:t>
            </a:r>
            <a:r>
              <a:rPr lang="en-US" sz="1200" b="0" kern="1200" dirty="0">
                <a:solidFill>
                  <a:schemeClr val="tx1"/>
                </a:solidFill>
                <a:effectLst/>
                <a:latin typeface="Times New Roman" pitchFamily="18" charset="0"/>
                <a:ea typeface="MS PGothic" pitchFamily="34" charset="-128"/>
                <a:cs typeface="+mn-cs"/>
              </a:rPr>
              <a:t>1. Determine the cause.</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2. Provide spinal motion restriction, airway, and ventilatory support as indicated.</a:t>
            </a:r>
            <a:endParaRPr lang="en-US" sz="1200" b="1" kern="1200" dirty="0">
              <a:solidFill>
                <a:schemeClr val="tx1"/>
              </a:solidFill>
              <a:effectLst/>
              <a:latin typeface="Times New Roman" pitchFamily="18" charset="0"/>
              <a:ea typeface="MS PGothic" pitchFamily="34" charset="-128"/>
              <a:cs typeface="+mn-cs"/>
            </a:endParaRPr>
          </a:p>
          <a:p>
            <a:r>
              <a:rPr lang="en-US" sz="1200" b="0" kern="1200" dirty="0">
                <a:solidFill>
                  <a:schemeClr val="tx1"/>
                </a:solidFill>
                <a:effectLst/>
                <a:latin typeface="Times New Roman" pitchFamily="18" charset="0"/>
                <a:ea typeface="MS PGothic" pitchFamily="34" charset="-128"/>
                <a:cs typeface="+mn-cs"/>
              </a:rPr>
              <a:t> 	3. Transport to the appropriate facility.</a:t>
            </a:r>
            <a:endParaRPr lang="en-US" sz="1200" b="1" kern="1200" dirty="0">
              <a:solidFill>
                <a:schemeClr val="tx1"/>
              </a:solidFill>
              <a:effectLst/>
              <a:latin typeface="Times New Roman" pitchFamily="18" charset="0"/>
              <a:ea typeface="MS PGothic" pitchFamily="34" charset="-128"/>
              <a:cs typeface="+mn-cs"/>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A16A15-D9A6-6A4F-87F9-195DBEEC205D}" type="slidenum">
              <a:rPr lang="en-US" altLang="en-US" sz="1200"/>
              <a:pPr eaLnBrk="1" hangingPunct="1"/>
              <a:t>73</a:t>
            </a:fld>
            <a:endParaRPr lang="en-US" altLang="en-US" sz="1200" dirty="0"/>
          </a:p>
        </p:txBody>
      </p:sp>
    </p:spTree>
    <p:extLst>
      <p:ext uri="{BB962C8B-B14F-4D97-AF65-F5344CB8AC3E}">
        <p14:creationId xmlns:p14="http://schemas.microsoft.com/office/powerpoint/2010/main" val="199596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three major parts of the brain: the cerebrum, the cerebellum, and the brainstem.</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EB50CF-6D8D-1F40-A13B-87663B0569A5}" type="slidenum">
              <a:rPr lang="en-US" altLang="en-US" sz="1200"/>
              <a:pPr eaLnBrk="1" hangingPunct="1"/>
              <a:t>9</a:t>
            </a:fld>
            <a:endParaRPr lang="en-US" altLang="en-US" sz="1200" dirty="0"/>
          </a:p>
        </p:txBody>
      </p:sp>
    </p:spTree>
    <p:extLst>
      <p:ext uri="{BB962C8B-B14F-4D97-AF65-F5344CB8AC3E}">
        <p14:creationId xmlns:p14="http://schemas.microsoft.com/office/powerpoint/2010/main" val="20472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b.</a:t>
            </a:r>
            <a:r>
              <a:rPr lang="en-US" altLang="en-US" dirty="0">
                <a:latin typeface="Times New Roman" charset="0"/>
                <a:ea typeface="MS PGothic" charset="-128"/>
              </a:rPr>
              <a:t> The brainstem controls the most basic functions.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Breathing, blood pressure, swallowing, pupil constriction</a:t>
            </a:r>
            <a:endParaRPr lang="en-IN" altLang="en-US" dirty="0">
              <a:latin typeface="Times New Roman" charset="0"/>
              <a:ea typeface="MS PGothic" charset="-128"/>
            </a:endParaRPr>
          </a:p>
          <a:p>
            <a:r>
              <a:rPr lang="en-US" altLang="en-US" dirty="0" err="1">
                <a:latin typeface="Times New Roman" charset="0"/>
                <a:ea typeface="MS PGothic" charset="-128"/>
              </a:rPr>
              <a:t>c.</a:t>
            </a:r>
            <a:r>
              <a:rPr lang="en-US" altLang="en-US" dirty="0">
                <a:latin typeface="Times New Roman" charset="0"/>
                <a:ea typeface="MS PGothic" charset="-128"/>
              </a:rPr>
              <a:t> The cerebellum controls muscle and body coordination.</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D1F4A6-D860-0644-9FB3-3C68B681041B}" type="slidenum">
              <a:rPr lang="en-US" altLang="en-US" sz="1200"/>
              <a:pPr eaLnBrk="1" hangingPunct="1"/>
              <a:t>10</a:t>
            </a:fld>
            <a:endParaRPr lang="en-US" altLang="en-US" sz="1200" dirty="0"/>
          </a:p>
        </p:txBody>
      </p:sp>
    </p:spTree>
    <p:extLst>
      <p:ext uri="{BB962C8B-B14F-4D97-AF65-F5344CB8AC3E}">
        <p14:creationId xmlns:p14="http://schemas.microsoft.com/office/powerpoint/2010/main" val="46632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18</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pPr>
            <a:r>
              <a:rPr lang="en-US" altLang="en-US" dirty="0"/>
              <a:t>Neurologic Emergencies</a:t>
            </a:r>
          </a:p>
        </p:txBody>
      </p:sp>
      <p:pic>
        <p:nvPicPr>
          <p:cNvPr id="5" name="Picture 4">
            <a:extLst>
              <a:ext uri="{FF2B5EF4-FFF2-40B4-BE49-F238E27FC236}">
                <a16:creationId xmlns:a16="http://schemas.microsoft.com/office/drawing/2014/main" id="{72745D91-033E-FE49-8C69-8A2627DA3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1931"/>
            <a:ext cx="5618285" cy="6854138"/>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(3 of 7)</a:t>
            </a:r>
          </a:p>
        </p:txBody>
      </p:sp>
      <p:sp>
        <p:nvSpPr>
          <p:cNvPr id="122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The brainstem controls the most basic functions.</a:t>
            </a:r>
          </a:p>
          <a:p>
            <a:pPr lvl="1">
              <a:spcBef>
                <a:spcPct val="35000"/>
              </a:spcBef>
            </a:pPr>
            <a:r>
              <a:rPr lang="en-US" altLang="en-US" dirty="0"/>
              <a:t>Breathing, blood pressure, swallowing, pupil constriction</a:t>
            </a:r>
          </a:p>
          <a:p>
            <a:pPr>
              <a:spcBef>
                <a:spcPct val="35000"/>
              </a:spcBef>
            </a:pPr>
            <a:r>
              <a:rPr lang="en-US" altLang="en-US" dirty="0"/>
              <a:t>The cerebellum controls muscle and body coordination.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926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lnSpc>
                <a:spcPct val="90000"/>
              </a:lnSpc>
              <a:spcBef>
                <a:spcPct val="35000"/>
              </a:spcBef>
              <a:buFontTx/>
              <a:buAutoNum type="arabicPeriod" startAt="9"/>
            </a:pPr>
            <a:r>
              <a:rPr lang="en-US" altLang="en-US" dirty="0"/>
              <a:t>Your patient opens his eyes when you say his name, is making incomprehensible sounds, and withdraws when you pinch his earlobe. What is his GCS score?</a:t>
            </a:r>
          </a:p>
          <a:p>
            <a:pPr marL="1016000" lvl="1" indent="-444500">
              <a:lnSpc>
                <a:spcPct val="90000"/>
              </a:lnSpc>
              <a:spcBef>
                <a:spcPct val="15000"/>
              </a:spcBef>
              <a:buFontTx/>
              <a:buAutoNum type="alphaUcPeriod"/>
            </a:pPr>
            <a:r>
              <a:rPr lang="en-US" altLang="en-US" dirty="0"/>
              <a:t>9</a:t>
            </a:r>
            <a:br>
              <a:rPr lang="en-US" altLang="en-US" dirty="0"/>
            </a:br>
            <a:r>
              <a:rPr lang="en-US" altLang="en-US" b="1" dirty="0"/>
              <a:t>Rationale: </a:t>
            </a:r>
            <a:r>
              <a:rPr lang="en-US" altLang="en-US" dirty="0">
                <a:solidFill>
                  <a:srgbClr val="F37021"/>
                </a:solidFill>
              </a:rPr>
              <a:t>Correct answer</a:t>
            </a:r>
          </a:p>
          <a:p>
            <a:pPr marL="1016000" lvl="1" indent="-444500">
              <a:lnSpc>
                <a:spcPct val="90000"/>
              </a:lnSpc>
              <a:spcBef>
                <a:spcPct val="15000"/>
              </a:spcBef>
              <a:buFontTx/>
              <a:buAutoNum type="alphaUcPeriod"/>
            </a:pPr>
            <a:r>
              <a:rPr lang="en-US" altLang="en-US" dirty="0"/>
              <a:t>8</a:t>
            </a:r>
            <a:br>
              <a:rPr lang="en-US" altLang="en-US" dirty="0"/>
            </a:br>
            <a:r>
              <a:rPr lang="en-US" altLang="en-US" b="1" dirty="0"/>
              <a:t>Rationale: </a:t>
            </a:r>
            <a:r>
              <a:rPr lang="en-US" altLang="en-US" dirty="0">
                <a:solidFill>
                  <a:srgbClr val="F37021"/>
                </a:solidFill>
              </a:rPr>
              <a:t>This is not the right score.</a:t>
            </a:r>
          </a:p>
          <a:p>
            <a:pPr marL="1016000" lvl="1" indent="-444500">
              <a:lnSpc>
                <a:spcPct val="90000"/>
              </a:lnSpc>
              <a:spcBef>
                <a:spcPct val="15000"/>
              </a:spcBef>
              <a:buFontTx/>
              <a:buAutoNum type="alphaUcPeriod"/>
            </a:pPr>
            <a:r>
              <a:rPr lang="en-US" altLang="en-US" dirty="0"/>
              <a:t>11</a:t>
            </a:r>
            <a:br>
              <a:rPr lang="en-US" altLang="en-US" dirty="0"/>
            </a:br>
            <a:r>
              <a:rPr lang="en-US" altLang="en-US" b="1" dirty="0"/>
              <a:t>Rationale: </a:t>
            </a:r>
            <a:r>
              <a:rPr lang="en-US" altLang="en-US" dirty="0">
                <a:solidFill>
                  <a:srgbClr val="F37021"/>
                </a:solidFill>
              </a:rPr>
              <a:t>This is not the right score.</a:t>
            </a:r>
          </a:p>
          <a:p>
            <a:pPr marL="1016000" lvl="1" indent="-444500">
              <a:lnSpc>
                <a:spcPct val="90000"/>
              </a:lnSpc>
              <a:spcBef>
                <a:spcPct val="15000"/>
              </a:spcBef>
              <a:buFontTx/>
              <a:buAutoNum type="alphaUcPeriod"/>
            </a:pPr>
            <a:r>
              <a:rPr lang="en-US" altLang="en-US" dirty="0"/>
              <a:t>12</a:t>
            </a:r>
            <a:br>
              <a:rPr lang="en-US" altLang="en-US" dirty="0"/>
            </a:br>
            <a:r>
              <a:rPr lang="en-US" altLang="en-US" b="1" dirty="0"/>
              <a:t>Rationale: </a:t>
            </a:r>
            <a:r>
              <a:rPr lang="en-US" altLang="en-US" dirty="0">
                <a:solidFill>
                  <a:srgbClr val="F37021"/>
                </a:solidFill>
              </a:rPr>
              <a:t>This is not the right score.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02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682625" indent="-682625">
              <a:spcBef>
                <a:spcPct val="35000"/>
              </a:spcBef>
              <a:buFontTx/>
              <a:buAutoNum type="arabicPeriod" startAt="10"/>
            </a:pPr>
            <a:r>
              <a:rPr lang="en-US" altLang="en-US" dirty="0"/>
              <a:t>If a patient complains of a severe migraine, how should she be transported?</a:t>
            </a:r>
          </a:p>
          <a:p>
            <a:pPr marL="1204913" lvl="1" indent="-407988">
              <a:spcBef>
                <a:spcPct val="35000"/>
              </a:spcBef>
              <a:buFontTx/>
              <a:buAutoNum type="alphaUcPeriod"/>
            </a:pPr>
            <a:r>
              <a:rPr lang="en-US" altLang="en-US" dirty="0"/>
              <a:t>In a brightly lit ambulance so she can see while her vision is impaired</a:t>
            </a:r>
          </a:p>
          <a:p>
            <a:pPr marL="1204913" lvl="1" indent="-407988">
              <a:spcBef>
                <a:spcPct val="35000"/>
              </a:spcBef>
              <a:buFontTx/>
              <a:buAutoNum type="alphaUcPeriod"/>
            </a:pPr>
            <a:r>
              <a:rPr lang="en-US" altLang="en-US" dirty="0"/>
              <a:t>With loud sirens so she can get to the hospital as soon as possible</a:t>
            </a:r>
          </a:p>
          <a:p>
            <a:pPr marL="1204913" lvl="1" indent="-407988">
              <a:spcBef>
                <a:spcPct val="35000"/>
              </a:spcBef>
              <a:buFontTx/>
              <a:buAutoNum type="alphaUcPeriod"/>
            </a:pPr>
            <a:r>
              <a:rPr lang="en-US" altLang="en-US" dirty="0"/>
              <a:t>Without lights and siren</a:t>
            </a:r>
          </a:p>
          <a:p>
            <a:pPr marL="1204913" lvl="1" indent="-407988">
              <a:spcBef>
                <a:spcPct val="35000"/>
              </a:spcBef>
              <a:buFontTx/>
              <a:buAutoNum type="alphaUcPeriod"/>
            </a:pPr>
            <a:r>
              <a:rPr lang="en-US" altLang="en-US" dirty="0"/>
              <a:t>This patient should not be transported.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13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Treatment of a migraine headache is supportive; however, you should always assess the patient for other signs and symptoms that might indicate a more serious condition. Applying high-flow oxygen, if tolerated, may help ease the patient’s condition. When possible, provide a darkened and quiet environment because patients are sensitive to light and sound. Do not use lights and siren during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4233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682625" indent="-682625">
              <a:spcBef>
                <a:spcPct val="35000"/>
              </a:spcBef>
              <a:buFontTx/>
              <a:buAutoNum type="arabicPeriod" startAt="10"/>
            </a:pPr>
            <a:r>
              <a:rPr lang="en-US" altLang="en-US" dirty="0"/>
              <a:t>If a patient complains of a severe migraine, how should she be transported?</a:t>
            </a:r>
          </a:p>
          <a:p>
            <a:pPr marL="1204913" lvl="1" indent="-406400">
              <a:spcBef>
                <a:spcPct val="35000"/>
              </a:spcBef>
              <a:buFontTx/>
              <a:buAutoNum type="alphaUcPeriod"/>
            </a:pPr>
            <a:r>
              <a:rPr lang="en-US" altLang="en-US" dirty="0"/>
              <a:t>In a brightly lit ambulance so she can see while her vision is impaired</a:t>
            </a:r>
            <a:br>
              <a:rPr lang="en-US" altLang="en-US" dirty="0"/>
            </a:br>
            <a:r>
              <a:rPr lang="en-US" altLang="en-US" b="1" dirty="0"/>
              <a:t>Rationale: </a:t>
            </a:r>
            <a:r>
              <a:rPr lang="en-US" altLang="en-US" dirty="0">
                <a:solidFill>
                  <a:srgbClr val="F37021"/>
                </a:solidFill>
              </a:rPr>
              <a:t>Migraine patients are sensitive to light.</a:t>
            </a:r>
          </a:p>
          <a:p>
            <a:pPr marL="1204913" lvl="1" indent="-406400">
              <a:spcBef>
                <a:spcPct val="35000"/>
              </a:spcBef>
              <a:buFontTx/>
              <a:buAutoNum type="alphaUcPeriod"/>
            </a:pPr>
            <a:r>
              <a:rPr lang="en-US" altLang="en-US" dirty="0"/>
              <a:t>With loud sirens so she can get to the hospital as soon as possible</a:t>
            </a:r>
            <a:br>
              <a:rPr lang="en-US" altLang="en-US" dirty="0"/>
            </a:br>
            <a:r>
              <a:rPr lang="en-US" altLang="en-US" b="1" dirty="0"/>
              <a:t>Rationale: </a:t>
            </a:r>
            <a:r>
              <a:rPr lang="en-US" altLang="en-US" dirty="0">
                <a:solidFill>
                  <a:srgbClr val="F37021"/>
                </a:solidFill>
              </a:rPr>
              <a:t>Migraine patients are sensitive to loud noises.</a:t>
            </a:r>
          </a:p>
          <a:p>
            <a:pPr marL="1255713" lvl="1" indent="-457200">
              <a:spcBef>
                <a:spcPct val="35000"/>
              </a:spcBef>
              <a:buFontTx/>
              <a:buAutoNum type="alphaUcPeriod" startAt="3"/>
            </a:pPr>
            <a:r>
              <a:rPr lang="en-US" altLang="en-US" dirty="0"/>
              <a:t>Without lights and siren</a:t>
            </a:r>
            <a:br>
              <a:rPr lang="en-US" altLang="en-US" dirty="0"/>
            </a:br>
            <a:r>
              <a:rPr lang="en-US" altLang="en-US" b="1" dirty="0"/>
              <a:t>Rationale: </a:t>
            </a:r>
            <a:r>
              <a:rPr lang="en-US" altLang="en-US" dirty="0">
                <a:solidFill>
                  <a:srgbClr val="F37021"/>
                </a:solidFill>
              </a:rPr>
              <a:t>Correct answer</a:t>
            </a:r>
          </a:p>
          <a:p>
            <a:pPr marL="1255713" lvl="1" indent="-457200">
              <a:spcBef>
                <a:spcPct val="35000"/>
              </a:spcBef>
              <a:buFontTx/>
              <a:buAutoNum type="alphaUcPeriod" startAt="3"/>
            </a:pPr>
            <a:r>
              <a:rPr lang="en-US" altLang="en-US" dirty="0"/>
              <a:t>This patient should not be transported.</a:t>
            </a:r>
            <a:br>
              <a:rPr lang="en-US" altLang="en-US" dirty="0"/>
            </a:br>
            <a:r>
              <a:rPr lang="en-US" altLang="en-US" b="1" dirty="0"/>
              <a:t>Rationale: </a:t>
            </a:r>
            <a:r>
              <a:rPr lang="en-US" altLang="en-US" dirty="0">
                <a:solidFill>
                  <a:srgbClr val="F37021"/>
                </a:solidFill>
              </a:rPr>
              <a:t>A migraine could indicate a more serious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(4 of 7)</a:t>
            </a:r>
          </a:p>
        </p:txBody>
      </p:sp>
      <p:sp>
        <p:nvSpPr>
          <p:cNvPr id="133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The cerebrum is divided into right and left hemispheres.</a:t>
            </a:r>
          </a:p>
          <a:p>
            <a:pPr lvl="1">
              <a:spcBef>
                <a:spcPct val="35000"/>
              </a:spcBef>
            </a:pPr>
            <a:r>
              <a:rPr lang="en-US" altLang="en-US" dirty="0"/>
              <a:t>Each controls activities on the opposite side of the body.</a:t>
            </a:r>
          </a:p>
          <a:p>
            <a:pPr lvl="1">
              <a:spcBef>
                <a:spcPct val="35000"/>
              </a:spcBef>
            </a:pPr>
            <a:r>
              <a:rPr lang="en-US" altLang="en-US" dirty="0"/>
              <a:t>The front of the cerebrum controls emotion and thought.</a:t>
            </a:r>
          </a:p>
          <a:p>
            <a:pPr lvl="1">
              <a:spcBef>
                <a:spcPct val="35000"/>
              </a:spcBef>
            </a:pPr>
            <a:r>
              <a:rPr lang="en-US" altLang="en-US" dirty="0"/>
              <a:t>The middle controls sensation and movement.</a:t>
            </a:r>
          </a:p>
          <a:p>
            <a:pPr lvl="1">
              <a:spcBef>
                <a:spcPct val="35000"/>
              </a:spcBef>
            </a:pPr>
            <a:r>
              <a:rPr lang="en-US" altLang="en-US" dirty="0"/>
              <a:t>The back processes sight.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(5 of 7)</a:t>
            </a:r>
          </a:p>
        </p:txBody>
      </p:sp>
      <p:sp>
        <p:nvSpPr>
          <p:cNvPr id="143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 most people, speech is controlled on the left side of the brain near the middle of the cerebrum.</a:t>
            </a:r>
          </a:p>
          <a:p>
            <a:pPr>
              <a:spcBef>
                <a:spcPct val="35000"/>
              </a:spcBef>
            </a:pPr>
            <a:r>
              <a:rPr lang="en-US" altLang="en-US" dirty="0"/>
              <a:t>Messages sent to and from the brain travel through nerves.</a:t>
            </a:r>
          </a:p>
          <a:p>
            <a:pPr lvl="1">
              <a:spcBef>
                <a:spcPct val="35000"/>
              </a:spcBef>
            </a:pPr>
            <a:r>
              <a:rPr lang="en-US" altLang="en-US" dirty="0"/>
              <a:t>Twelve cranial nerves run directly from the brain to parts of the 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(6 of 7)</a:t>
            </a:r>
          </a:p>
        </p:txBody>
      </p:sp>
      <p:sp>
        <p:nvSpPr>
          <p:cNvPr id="1536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The rest of the nerves join in the spinal cord and exit the brain through a large opening in the base of the skull called the foramen magnum.</a:t>
            </a:r>
          </a:p>
          <a:p>
            <a:pPr lvl="1">
              <a:spcBef>
                <a:spcPct val="35000"/>
              </a:spcBef>
            </a:pPr>
            <a:r>
              <a:rPr lang="en-US" altLang="en-US" dirty="0"/>
              <a:t>At each vertebra in the neck and back, two nerves branch out (spinal nerves).</a:t>
            </a:r>
          </a:p>
          <a:p>
            <a:pPr lvl="1">
              <a:spcBef>
                <a:spcPct val="35000"/>
              </a:spcBef>
            </a:pPr>
            <a:r>
              <a:rPr lang="en-US" altLang="en-US" dirty="0"/>
              <a:t>These carry signals to and from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(7 of 7)</a:t>
            </a:r>
          </a:p>
        </p:txBody>
      </p:sp>
      <p:pic>
        <p:nvPicPr>
          <p:cNvPr id="2050" name="Picture 2" descr="The cerebrum, the cerebellum, and the brainstem are labeled. The opening in the skull at the base, through which the brainstem continues as the spinal cord is labeled Foramen magnum. The spinal cord runs down the neck and the back and has several spinal nerves attached to it.&#10;" title="An illustration shows the posterior view of the brain and the spinal c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1371976"/>
            <a:ext cx="3465512" cy="4229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0" y="5560716"/>
            <a:ext cx="5543550" cy="923330"/>
          </a:xfrm>
          <a:prstGeom prst="rect">
            <a:avLst/>
          </a:prstGeom>
        </p:spPr>
        <p:txBody>
          <a:bodyPr wrap="square">
            <a:spAutoFit/>
          </a:bodyPr>
          <a:lstStyle/>
          <a:p>
            <a:r>
              <a:rPr lang="en-US" b="1" dirty="0"/>
              <a:t>FIGURE 18-2 </a:t>
            </a:r>
            <a:r>
              <a:rPr lang="en-US" dirty="0"/>
              <a:t>The spinal cord is the continuation of the</a:t>
            </a:r>
          </a:p>
          <a:p>
            <a:r>
              <a:rPr lang="en-US" dirty="0"/>
              <a:t>brainstem. It exits the skull at the foramen magnum and</a:t>
            </a:r>
          </a:p>
          <a:p>
            <a:r>
              <a:rPr lang="en-US" dirty="0"/>
              <a:t>extends down to the level of the second lumbar vertebra.</a:t>
            </a:r>
          </a:p>
        </p:txBody>
      </p:sp>
      <p:sp>
        <p:nvSpPr>
          <p:cNvPr id="3" name="Rectangle 2"/>
          <p:cNvSpPr/>
          <p:nvPr/>
        </p:nvSpPr>
        <p:spPr>
          <a:xfrm>
            <a:off x="3657600" y="650188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dirty="0">
                <a:cs typeface="+mj-cs"/>
              </a:rPr>
              <a:t>Pathophysiology</a:t>
            </a:r>
            <a:endParaRPr lang="en-US" sz="2800" b="0" dirty="0">
              <a:cs typeface="+mj-cs"/>
            </a:endParaRPr>
          </a:p>
        </p:txBody>
      </p:sp>
      <p:sp>
        <p:nvSpPr>
          <p:cNvPr id="174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Many different disorders may cause brain dysfunction.</a:t>
            </a:r>
          </a:p>
          <a:p>
            <a:pPr lvl="1">
              <a:spcBef>
                <a:spcPct val="35000"/>
              </a:spcBef>
            </a:pPr>
            <a:r>
              <a:rPr lang="en-US" altLang="en-US" dirty="0"/>
              <a:t>May affect the patient’s level of consciousness, speech, and voluntary muscle control</a:t>
            </a:r>
          </a:p>
          <a:p>
            <a:pPr>
              <a:spcBef>
                <a:spcPct val="35000"/>
              </a:spcBef>
            </a:pPr>
            <a:r>
              <a:rPr lang="en-US" altLang="en-US" dirty="0"/>
              <a:t>The brain is sensitive to changes in oxygen, glucose, and temperature.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a:cs typeface="+mj-cs"/>
              </a:rPr>
              <a:t>Headache </a:t>
            </a:r>
            <a:r>
              <a:rPr lang="en-US" sz="2000" b="0" dirty="0">
                <a:cs typeface="+mj-cs"/>
              </a:rPr>
              <a:t>(1 of 5)</a:t>
            </a:r>
          </a:p>
        </p:txBody>
      </p:sp>
      <p:sp>
        <p:nvSpPr>
          <p:cNvPr id="19459" name="Content Placeholder 2"/>
          <p:cNvSpPr>
            <a:spLocks noGrp="1"/>
          </p:cNvSpPr>
          <p:nvPr>
            <p:ph type="body" idx="1"/>
          </p:nvPr>
        </p:nvSpPr>
        <p:spPr>
          <a:xfrm>
            <a:off x="925830" y="1490870"/>
            <a:ext cx="8742605" cy="4699047"/>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One of the most common complaints</a:t>
            </a:r>
          </a:p>
          <a:p>
            <a:pPr>
              <a:spcBef>
                <a:spcPct val="35000"/>
              </a:spcBef>
            </a:pPr>
            <a:r>
              <a:rPr lang="en-US" altLang="en-US" dirty="0"/>
              <a:t>Can be a symptom of another condition or a neurologic condition on its own</a:t>
            </a:r>
          </a:p>
          <a:p>
            <a:pPr>
              <a:spcBef>
                <a:spcPct val="35000"/>
              </a:spcBef>
            </a:pPr>
            <a:r>
              <a:rPr lang="en-US" altLang="en-US" dirty="0"/>
              <a:t>Only a small percentage of headaches are caused by a serious medical condition. </a:t>
            </a:r>
          </a:p>
          <a:p>
            <a:pPr>
              <a:spcBef>
                <a:spcPct val="35000"/>
              </a:spcBef>
            </a:pPr>
            <a:r>
              <a:rPr lang="en-US" altLang="en-US" dirty="0"/>
              <a:t>Tension headaches, migraines, and sinus headaches are the most common.</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defRPr/>
            </a:pPr>
            <a:r>
              <a:rPr lang="en-US" dirty="0">
                <a:cs typeface="+mj-cs"/>
              </a:rPr>
              <a:t>Headache </a:t>
            </a:r>
            <a:r>
              <a:rPr lang="en-US" sz="2000" b="0" dirty="0">
                <a:cs typeface="+mj-cs"/>
              </a:rPr>
              <a:t>(2 of 5)</a:t>
            </a:r>
          </a:p>
        </p:txBody>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Tension headaches </a:t>
            </a:r>
          </a:p>
          <a:p>
            <a:pPr lvl="1">
              <a:spcBef>
                <a:spcPct val="35000"/>
              </a:spcBef>
            </a:pPr>
            <a:r>
              <a:rPr lang="en-US" altLang="en-US" dirty="0"/>
              <a:t>Caused by muscle contractions in the head and neck</a:t>
            </a:r>
          </a:p>
          <a:p>
            <a:pPr lvl="1">
              <a:spcBef>
                <a:spcPct val="35000"/>
              </a:spcBef>
            </a:pPr>
            <a:r>
              <a:rPr lang="en-US" altLang="en-US" dirty="0"/>
              <a:t>Attributed to stress</a:t>
            </a:r>
          </a:p>
          <a:p>
            <a:pPr lvl="1">
              <a:spcBef>
                <a:spcPct val="35000"/>
              </a:spcBef>
            </a:pPr>
            <a:r>
              <a:rPr lang="en-US" altLang="en-US" dirty="0"/>
              <a:t>Pain is usually described as squeezing, dull, or as an ache.</a:t>
            </a:r>
          </a:p>
          <a:p>
            <a:pPr lvl="1">
              <a:spcBef>
                <a:spcPct val="35000"/>
              </a:spcBef>
            </a:pPr>
            <a:r>
              <a:rPr lang="en-US" altLang="en-US" dirty="0"/>
              <a:t>Usually do not require medical attention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nSpc>
                <a:spcPct val="85000"/>
              </a:lnSpc>
              <a:defRPr/>
            </a:pPr>
            <a:r>
              <a:rPr lang="en-US" dirty="0">
                <a:cs typeface="+mj-cs"/>
              </a:rPr>
              <a:t>Headache </a:t>
            </a:r>
            <a:r>
              <a:rPr lang="en-US" sz="2000" b="0" dirty="0">
                <a:cs typeface="+mj-cs"/>
              </a:rPr>
              <a:t>(3 of 5)</a:t>
            </a:r>
          </a:p>
        </p:txBody>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Migraine headaches </a:t>
            </a:r>
          </a:p>
          <a:p>
            <a:pPr lvl="1">
              <a:spcBef>
                <a:spcPct val="35000"/>
              </a:spcBef>
            </a:pPr>
            <a:r>
              <a:rPr lang="en-US" altLang="en-US" dirty="0"/>
              <a:t>Thought to be caused by changes in blood vessel size in the base of the brain.</a:t>
            </a:r>
          </a:p>
          <a:p>
            <a:pPr lvl="1">
              <a:spcBef>
                <a:spcPct val="35000"/>
              </a:spcBef>
            </a:pPr>
            <a:r>
              <a:rPr lang="en-US" altLang="en-US" dirty="0"/>
              <a:t>Pain is usually described as pounding, throbbing, and pulsating.</a:t>
            </a:r>
          </a:p>
          <a:p>
            <a:pPr lvl="1">
              <a:spcBef>
                <a:spcPct val="35000"/>
              </a:spcBef>
            </a:pPr>
            <a:r>
              <a:rPr lang="en-US" altLang="en-US" dirty="0"/>
              <a:t>Often associated with nausea and vomiting, and may be preceded by visual changes</a:t>
            </a:r>
          </a:p>
          <a:p>
            <a:pPr lvl="1">
              <a:spcBef>
                <a:spcPct val="35000"/>
              </a:spcBef>
            </a:pPr>
            <a:r>
              <a:rPr lang="en-US" altLang="en-US" dirty="0"/>
              <a:t>Can last for several hours or days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defRPr/>
            </a:pPr>
            <a:r>
              <a:rPr lang="en-US" dirty="0">
                <a:cs typeface="+mj-cs"/>
              </a:rPr>
              <a:t>Headache </a:t>
            </a:r>
            <a:r>
              <a:rPr lang="en-US" sz="2000" b="0" dirty="0">
                <a:cs typeface="+mj-cs"/>
              </a:rPr>
              <a:t>(4 of 5)</a:t>
            </a:r>
          </a:p>
        </p:txBody>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Sinus headaches</a:t>
            </a:r>
          </a:p>
          <a:p>
            <a:pPr lvl="1">
              <a:spcBef>
                <a:spcPct val="35000"/>
              </a:spcBef>
            </a:pPr>
            <a:r>
              <a:rPr lang="en-US" altLang="en-US" dirty="0"/>
              <a:t>Caused by pressure that is the result of fluid accumulation in the sinus cavities</a:t>
            </a:r>
          </a:p>
          <a:p>
            <a:pPr lvl="1">
              <a:spcBef>
                <a:spcPct val="35000"/>
              </a:spcBef>
            </a:pPr>
            <a:r>
              <a:rPr lang="en-US" altLang="en-US" dirty="0"/>
              <a:t>Patients may also have cold-like symptoms of nasal congestion, cough, and fever.</a:t>
            </a:r>
          </a:p>
          <a:p>
            <a:pPr lvl="1">
              <a:spcBef>
                <a:spcPct val="35000"/>
              </a:spcBef>
            </a:pPr>
            <a:r>
              <a:rPr lang="en-US" altLang="en-US" dirty="0"/>
              <a:t>Prehospital emergency care is not required.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effectLst>
            <a:outerShdw blurRad="25400" dist="12700" dir="2700000" algn="ctr" rotWithShape="0">
              <a:schemeClr val="tx1">
                <a:alpha val="73000"/>
              </a:schemeClr>
            </a:outerShdw>
          </a:effectLst>
        </p:spPr>
        <p:txBody>
          <a:bodyPr/>
          <a:lstStyle/>
          <a:p>
            <a:pPr eaLnBrk="1" hangingPunct="1">
              <a:lnSpc>
                <a:spcPct val="85000"/>
              </a:lnSpc>
              <a:defRPr/>
            </a:pPr>
            <a:r>
              <a:rPr lang="en-US" altLang="en-US" dirty="0"/>
              <a:t>National EMS Education Standard Competencies </a:t>
            </a:r>
            <a:r>
              <a:rPr lang="en-US" altLang="en-US" sz="2000" b="0" dirty="0"/>
              <a:t>(1 of 3)</a:t>
            </a:r>
          </a:p>
        </p:txBody>
      </p:sp>
      <p:sp>
        <p:nvSpPr>
          <p:cNvPr id="30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defRPr/>
            </a:pPr>
            <a:r>
              <a:rPr lang="en-US" dirty="0">
                <a:cs typeface="+mj-cs"/>
              </a:rPr>
              <a:t>Headache </a:t>
            </a:r>
            <a:r>
              <a:rPr lang="en-US" sz="2000" b="0" dirty="0">
                <a:cs typeface="+mj-cs"/>
              </a:rPr>
              <a:t>(5 of 5)</a:t>
            </a:r>
          </a:p>
        </p:txBody>
      </p:sp>
      <p:sp>
        <p:nvSpPr>
          <p:cNvPr id="24579" name="Rectangle 3"/>
          <p:cNvSpPr>
            <a:spLocks noGrp="1" noChangeArrowheads="1"/>
          </p:cNvSpPr>
          <p:nvPr>
            <p:ph type="body" idx="1"/>
          </p:nvPr>
        </p:nvSpPr>
        <p:spPr>
          <a:xfrm>
            <a:off x="609600" y="1524000"/>
            <a:ext cx="11074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Serious conditions that include headache as a symptom are hemorrhagic stroke, brain tumor, and meningitis.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dirty="0">
                <a:cs typeface="+mj-cs"/>
              </a:rPr>
              <a:t>Stroke</a:t>
            </a:r>
            <a:endParaRPr lang="en-US" sz="2800" b="0" dirty="0">
              <a:cs typeface="+mj-cs"/>
            </a:endParaRPr>
          </a:p>
        </p:txBody>
      </p:sp>
      <p:sp>
        <p:nvSpPr>
          <p:cNvPr id="2560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Also called a cerebrovascular accident (CVA)</a:t>
            </a:r>
          </a:p>
          <a:p>
            <a:pPr>
              <a:spcBef>
                <a:spcPct val="35000"/>
              </a:spcBef>
            </a:pPr>
            <a:r>
              <a:rPr lang="en-US" altLang="en-US" dirty="0"/>
              <a:t>Interruption of blood flow to an area within the brain</a:t>
            </a:r>
          </a:p>
          <a:p>
            <a:pPr>
              <a:spcBef>
                <a:spcPct val="35000"/>
              </a:spcBef>
            </a:pPr>
            <a:r>
              <a:rPr lang="en-US" altLang="en-US" dirty="0"/>
              <a:t>Results in the loss of brain function</a:t>
            </a:r>
          </a:p>
          <a:p>
            <a:pPr>
              <a:spcBef>
                <a:spcPct val="35000"/>
              </a:spcBef>
            </a:pPr>
            <a:r>
              <a:rPr lang="en-US" altLang="en-US" dirty="0"/>
              <a:t>There are two main types of stroke: ischemic and hemorrhagic.</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a:cs typeface="+mj-cs"/>
              </a:rPr>
              <a:t>Ischemic Stroke </a:t>
            </a:r>
            <a:r>
              <a:rPr lang="en-US" sz="2000" b="0" dirty="0">
                <a:cs typeface="+mj-cs"/>
              </a:rPr>
              <a:t>(1 of 2)</a:t>
            </a:r>
            <a:r>
              <a:rPr lang="en-US" sz="2000" dirty="0">
                <a:cs typeface="+mj-cs"/>
              </a:rPr>
              <a:t> </a:t>
            </a:r>
            <a:endParaRPr lang="en-US" sz="2000" b="0" dirty="0">
              <a:cs typeface="+mj-cs"/>
            </a:endParaRPr>
          </a:p>
        </p:txBody>
      </p:sp>
      <p:sp>
        <p:nvSpPr>
          <p:cNvPr id="2765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Most common, accounting for 87% of strokes</a:t>
            </a:r>
          </a:p>
          <a:p>
            <a:pPr>
              <a:spcBef>
                <a:spcPct val="35000"/>
              </a:spcBef>
            </a:pPr>
            <a:r>
              <a:rPr lang="en-US" altLang="en-US" dirty="0"/>
              <a:t>Results from thrombosis or an embolus</a:t>
            </a:r>
          </a:p>
          <a:p>
            <a:pPr>
              <a:spcBef>
                <a:spcPct val="35000"/>
              </a:spcBef>
            </a:pPr>
            <a:r>
              <a:rPr lang="en-US" altLang="en-US" dirty="0"/>
              <a:t>Symptoms may range from nothing at all to complete paralysis.</a:t>
            </a:r>
          </a:p>
          <a:p>
            <a:pPr>
              <a:spcBef>
                <a:spcPct val="35000"/>
              </a:spcBef>
            </a:pPr>
            <a:r>
              <a:rPr lang="en-US" altLang="en-US" dirty="0"/>
              <a:t>Atherosclerosis in the blood vessels is often the cause.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defRPr/>
            </a:pPr>
            <a:r>
              <a:rPr lang="en-US" dirty="0">
                <a:cs typeface="+mj-cs"/>
              </a:rPr>
              <a:t>Ischemic Stroke </a:t>
            </a:r>
            <a:r>
              <a:rPr lang="en-US" sz="2000" b="0" dirty="0">
                <a:cs typeface="+mj-cs"/>
              </a:rPr>
              <a:t>(2 of 2)</a:t>
            </a:r>
          </a:p>
        </p:txBody>
      </p:sp>
      <p:pic>
        <p:nvPicPr>
          <p:cNvPr id="3074" name="Picture 2" descr="Arteries run on either side of the brain. There is a clot in the artery running through the right side of the brain, and there is no flow past the clot into a part of the brain, which appears discolored.&#10;" title="A diagram depicts occlusion of an artery of the brain caused by atherosclero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343" y="1187450"/>
            <a:ext cx="3083214" cy="39497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5080002"/>
            <a:ext cx="5581650" cy="1477328"/>
          </a:xfrm>
          <a:prstGeom prst="rect">
            <a:avLst/>
          </a:prstGeom>
        </p:spPr>
        <p:txBody>
          <a:bodyPr wrap="square">
            <a:spAutoFit/>
          </a:bodyPr>
          <a:lstStyle/>
          <a:p>
            <a:r>
              <a:rPr lang="en-US" b="1" dirty="0"/>
              <a:t>FIGURE 18-3 </a:t>
            </a:r>
            <a:r>
              <a:rPr lang="en-US" dirty="0"/>
              <a:t>Atherosclerosis can damage the wall of a</a:t>
            </a:r>
          </a:p>
          <a:p>
            <a:r>
              <a:rPr lang="en-US" dirty="0"/>
              <a:t>cerebral artery, producing narrowing and/or a blood clot.</a:t>
            </a:r>
          </a:p>
          <a:p>
            <a:r>
              <a:rPr lang="en-US" dirty="0"/>
              <a:t>When a vessel is narrowed or completely blocked, blood</a:t>
            </a:r>
          </a:p>
          <a:p>
            <a:r>
              <a:rPr lang="en-US" dirty="0"/>
              <a:t>flow to part of the brain may be blocked, causing brain</a:t>
            </a:r>
          </a:p>
          <a:p>
            <a:r>
              <a:rPr lang="en-US" dirty="0"/>
              <a:t>cells to die because of the lack of adequate oxygenation.</a:t>
            </a:r>
          </a:p>
        </p:txBody>
      </p:sp>
      <p:sp>
        <p:nvSpPr>
          <p:cNvPr id="3" name="Rectangle 2"/>
          <p:cNvSpPr/>
          <p:nvPr/>
        </p:nvSpPr>
        <p:spPr>
          <a:xfrm>
            <a:off x="3429000" y="655149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defRPr/>
            </a:pPr>
            <a:r>
              <a:rPr lang="en-US" dirty="0">
                <a:cs typeface="+mj-cs"/>
              </a:rPr>
              <a:t>Hemorrhagic Stroke </a:t>
            </a:r>
            <a:r>
              <a:rPr lang="en-US" sz="2000" b="0" dirty="0">
                <a:cs typeface="+mj-cs"/>
              </a:rPr>
              <a:t>(1 of 2)</a:t>
            </a:r>
          </a:p>
        </p:txBody>
      </p:sp>
      <p:sp>
        <p:nvSpPr>
          <p:cNvPr id="2969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Accounts for 13% of strokes</a:t>
            </a:r>
          </a:p>
          <a:p>
            <a:pPr>
              <a:spcBef>
                <a:spcPct val="35000"/>
              </a:spcBef>
            </a:pPr>
            <a:r>
              <a:rPr lang="en-US" altLang="en-US" dirty="0"/>
              <a:t>Results from bleeding inside the brain</a:t>
            </a:r>
          </a:p>
          <a:p>
            <a:pPr>
              <a:spcBef>
                <a:spcPct val="35000"/>
              </a:spcBef>
            </a:pPr>
            <a:r>
              <a:rPr lang="en-US" altLang="en-US" dirty="0"/>
              <a:t>Cerebral hemorrhages are often fatal. </a:t>
            </a:r>
          </a:p>
          <a:p>
            <a:pPr>
              <a:spcBef>
                <a:spcPct val="35000"/>
              </a:spcBef>
            </a:pPr>
            <a:r>
              <a:rPr lang="en-US" altLang="en-US" dirty="0"/>
              <a:t>People at high risk include those experiencing stress or exertion.</a:t>
            </a:r>
          </a:p>
          <a:p>
            <a:pPr>
              <a:spcBef>
                <a:spcPct val="35000"/>
              </a:spcBef>
            </a:pPr>
            <a:r>
              <a:rPr lang="en-US" altLang="en-US" dirty="0"/>
              <a:t>People at highest risk are those who have very high blood pressure.</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cs typeface="+mj-cs"/>
              </a:rPr>
              <a:t>Hemorrhagic Stroke </a:t>
            </a:r>
            <a:r>
              <a:rPr lang="en-US" sz="2000" b="0" dirty="0">
                <a:cs typeface="+mj-cs"/>
              </a:rPr>
              <a:t>(2 of 2)</a:t>
            </a:r>
          </a:p>
        </p:txBody>
      </p:sp>
      <p:sp>
        <p:nvSpPr>
          <p:cNvPr id="30723" name="Content Placeholder 2"/>
          <p:cNvSpPr>
            <a:spLocks noGrp="1"/>
          </p:cNvSpPr>
          <p:nvPr>
            <p:ph type="body" idx="1"/>
          </p:nvPr>
        </p:nvSpPr>
        <p:spPr>
          <a:xfrm>
            <a:off x="60960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Aneurysm </a:t>
            </a:r>
          </a:p>
          <a:p>
            <a:pPr lvl="1">
              <a:spcBef>
                <a:spcPct val="35000"/>
              </a:spcBef>
            </a:pPr>
            <a:r>
              <a:rPr lang="en-US" altLang="en-US" dirty="0"/>
              <a:t>Swelling or enlargement of the wall of an artery resulting from a defect or weakening of the arterial wall</a:t>
            </a:r>
          </a:p>
        </p:txBody>
      </p:sp>
      <p:pic>
        <p:nvPicPr>
          <p:cNvPr id="4098" name="Picture 2" descr="An angiogram shows the vessels in the brain as a radiolucent network. There is a large red oval area in one of the vessels indicating a cerebral aneurys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3200"/>
            <a:ext cx="3848100" cy="35802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700" y="5053444"/>
            <a:ext cx="3848100" cy="646331"/>
          </a:xfrm>
          <a:prstGeom prst="rect">
            <a:avLst/>
          </a:prstGeom>
        </p:spPr>
        <p:txBody>
          <a:bodyPr wrap="square">
            <a:spAutoFit/>
          </a:bodyPr>
          <a:lstStyle/>
          <a:p>
            <a:r>
              <a:rPr lang="en-US" b="1" dirty="0"/>
              <a:t>FIGURE 18-5 </a:t>
            </a:r>
            <a:r>
              <a:rPr lang="en-US" dirty="0"/>
              <a:t>An angiogram showing a cerebral aneurysm</a:t>
            </a:r>
          </a:p>
        </p:txBody>
      </p:sp>
      <p:sp>
        <p:nvSpPr>
          <p:cNvPr id="3" name="Rectangle 2"/>
          <p:cNvSpPr/>
          <p:nvPr/>
        </p:nvSpPr>
        <p:spPr>
          <a:xfrm>
            <a:off x="901700" y="5699775"/>
            <a:ext cx="293061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Living Art Enterprises/Photo Researchers, Inc.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Ischemic Attack (TIA)</a:t>
            </a:r>
          </a:p>
        </p:txBody>
      </p:sp>
      <p:sp>
        <p:nvSpPr>
          <p:cNvPr id="3277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Stroke-like symptoms go away on their own in less than 24 hours.</a:t>
            </a:r>
          </a:p>
          <a:p>
            <a:pPr>
              <a:spcBef>
                <a:spcPct val="35000"/>
              </a:spcBef>
            </a:pPr>
            <a:r>
              <a:rPr lang="en-US" altLang="en-US" dirty="0"/>
              <a:t>May be a warning sign of a larger stroke to come</a:t>
            </a:r>
          </a:p>
          <a:p>
            <a:pPr>
              <a:spcBef>
                <a:spcPct val="35000"/>
              </a:spcBef>
            </a:pPr>
            <a:r>
              <a:rPr lang="en-US" altLang="en-US" dirty="0"/>
              <a:t>About one-third of patients who have a TIA will experience a stroke.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defRPr/>
            </a:pPr>
            <a:r>
              <a:rPr lang="en-US" dirty="0">
                <a:cs typeface="+mj-cs"/>
              </a:rPr>
              <a:t>Signs and Symptoms of Stroke </a:t>
            </a:r>
            <a:r>
              <a:rPr lang="en-US" sz="2000" b="0" dirty="0">
                <a:cs typeface="+mj-cs"/>
              </a:rPr>
              <a:t>(1 of 4)</a:t>
            </a:r>
          </a:p>
        </p:txBody>
      </p:sp>
      <p:sp>
        <p:nvSpPr>
          <p:cNvPr id="3481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Facial drooping</a:t>
            </a:r>
          </a:p>
          <a:p>
            <a:pPr>
              <a:spcBef>
                <a:spcPct val="35000"/>
              </a:spcBef>
            </a:pPr>
            <a:r>
              <a:rPr lang="en-US" altLang="en-US" dirty="0"/>
              <a:t>Sudden weakness or numbness in the face, arm, leg, or one side of body</a:t>
            </a:r>
          </a:p>
          <a:p>
            <a:pPr>
              <a:spcBef>
                <a:spcPct val="35000"/>
              </a:spcBef>
            </a:pPr>
            <a:r>
              <a:rPr lang="en-US" altLang="en-US" dirty="0"/>
              <a:t>Decreased or absent movement and sensation on one side of the body</a:t>
            </a:r>
          </a:p>
          <a:p>
            <a:pPr>
              <a:spcBef>
                <a:spcPct val="35000"/>
              </a:spcBef>
            </a:pPr>
            <a:r>
              <a:rPr lang="en-US" altLang="en-US" dirty="0"/>
              <a:t>Lack of muscle coordination (ataxia) or loss of balance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cs typeface="+mj-cs"/>
              </a:rPr>
              <a:t>Signs and Symptoms of Stroke </a:t>
            </a:r>
            <a:r>
              <a:rPr lang="en-US" sz="2000" b="0" dirty="0">
                <a:cs typeface="+mj-cs"/>
              </a:rPr>
              <a:t>(2 of 4)</a:t>
            </a:r>
          </a:p>
        </p:txBody>
      </p:sp>
      <p:sp>
        <p:nvSpPr>
          <p:cNvPr id="358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Sudden vision loss in one eye</a:t>
            </a:r>
          </a:p>
          <a:p>
            <a:pPr>
              <a:spcBef>
                <a:spcPct val="35000"/>
              </a:spcBef>
            </a:pPr>
            <a:r>
              <a:rPr lang="en-US" altLang="en-US" dirty="0"/>
              <a:t>Blurred and double vision</a:t>
            </a:r>
          </a:p>
          <a:p>
            <a:pPr>
              <a:spcBef>
                <a:spcPct val="35000"/>
              </a:spcBef>
            </a:pPr>
            <a:r>
              <a:rPr lang="en-US" altLang="en-US" dirty="0"/>
              <a:t>Difficulty swallowing</a:t>
            </a:r>
          </a:p>
          <a:p>
            <a:pPr>
              <a:spcBef>
                <a:spcPct val="35000"/>
              </a:spcBef>
            </a:pPr>
            <a:r>
              <a:rPr lang="en-US" altLang="en-US" dirty="0"/>
              <a:t>Decreased level of responsiveness</a:t>
            </a:r>
          </a:p>
          <a:p>
            <a:pPr>
              <a:spcBef>
                <a:spcPct val="35000"/>
              </a:spcBef>
            </a:pPr>
            <a:r>
              <a:rPr lang="en-US" altLang="en-US" dirty="0"/>
              <a:t>Speech disorders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defRPr/>
            </a:pPr>
            <a:r>
              <a:rPr lang="en-US" dirty="0">
                <a:cs typeface="+mj-cs"/>
              </a:rPr>
              <a:t>Signs and Symptoms of Stroke </a:t>
            </a:r>
            <a:r>
              <a:rPr lang="en-US" sz="2000" b="0" dirty="0">
                <a:cs typeface="+mj-cs"/>
              </a:rPr>
              <a:t>(3 of 4)</a:t>
            </a:r>
          </a:p>
        </p:txBody>
      </p:sp>
      <p:sp>
        <p:nvSpPr>
          <p:cNvPr id="3686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Aphasia</a:t>
            </a:r>
          </a:p>
          <a:p>
            <a:pPr>
              <a:spcBef>
                <a:spcPct val="35000"/>
              </a:spcBef>
            </a:pPr>
            <a:r>
              <a:rPr lang="en-US" altLang="en-US" dirty="0"/>
              <a:t>Slurred speech (dysarthria)</a:t>
            </a:r>
          </a:p>
          <a:p>
            <a:pPr>
              <a:spcBef>
                <a:spcPct val="35000"/>
              </a:spcBef>
            </a:pPr>
            <a:r>
              <a:rPr lang="en-US" altLang="en-US" dirty="0"/>
              <a:t>Sudden and severe headache</a:t>
            </a:r>
          </a:p>
          <a:p>
            <a:pPr>
              <a:spcBef>
                <a:spcPct val="35000"/>
              </a:spcBef>
            </a:pPr>
            <a:r>
              <a:rPr lang="en-US" altLang="en-US" dirty="0"/>
              <a:t>Confusion</a:t>
            </a:r>
          </a:p>
          <a:p>
            <a:pPr>
              <a:spcBef>
                <a:spcPct val="35000"/>
              </a:spcBef>
            </a:pPr>
            <a:r>
              <a:rPr lang="en-US" altLang="en-US" dirty="0"/>
              <a:t>Dizziness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effectLst>
            <a:outerShdw blurRad="25400" dist="12700" dir="2700000" algn="ctr" rotWithShape="0">
              <a:schemeClr val="tx1">
                <a:alpha val="73000"/>
              </a:schemeClr>
            </a:outerShdw>
          </a:effectLst>
        </p:spPr>
        <p:txBody>
          <a:bodyPr/>
          <a:lstStyle/>
          <a:p>
            <a:pPr eaLnBrk="1" hangingPunct="1">
              <a:lnSpc>
                <a:spcPct val="85000"/>
              </a:lnSpc>
              <a:defRPr/>
            </a:pPr>
            <a:r>
              <a:rPr lang="en-US" altLang="en-US" dirty="0"/>
              <a:t>National EMS Education Standard Competencies </a:t>
            </a:r>
            <a:r>
              <a:rPr lang="en-US" altLang="en-US" sz="2000" b="0" dirty="0"/>
              <a:t>(2 of 3)</a:t>
            </a:r>
          </a:p>
        </p:txBody>
      </p:sp>
      <p:sp>
        <p:nvSpPr>
          <p:cNvPr id="40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Neurology</a:t>
            </a:r>
          </a:p>
          <a:p>
            <a:pPr eaLnBrk="1" hangingPunct="1">
              <a:spcBef>
                <a:spcPct val="35000"/>
              </a:spcBef>
            </a:pPr>
            <a:r>
              <a:rPr lang="en-US" altLang="en-US" dirty="0"/>
              <a:t>Anatomy, presentations, and management of</a:t>
            </a:r>
          </a:p>
          <a:p>
            <a:pPr lvl="1" eaLnBrk="1" hangingPunct="1">
              <a:spcBef>
                <a:spcPct val="35000"/>
              </a:spcBef>
            </a:pPr>
            <a:r>
              <a:rPr lang="en-US" altLang="en-US" dirty="0"/>
              <a:t>Decreased level of responsiveness</a:t>
            </a:r>
          </a:p>
          <a:p>
            <a:pPr lvl="1" eaLnBrk="1" hangingPunct="1">
              <a:spcBef>
                <a:spcPct val="35000"/>
              </a:spcBef>
            </a:pPr>
            <a:r>
              <a:rPr lang="en-US" altLang="en-US" dirty="0"/>
              <a:t>Seizure</a:t>
            </a:r>
          </a:p>
          <a:p>
            <a:pPr lvl="1" eaLnBrk="1" hangingPunct="1">
              <a:spcBef>
                <a:spcPct val="35000"/>
              </a:spcBef>
            </a:pPr>
            <a:r>
              <a:rPr lang="en-US" altLang="en-US" dirty="0"/>
              <a:t>Stroke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cs typeface="+mj-cs"/>
              </a:rPr>
              <a:t>Signs and Symptoms of Stroke </a:t>
            </a:r>
            <a:r>
              <a:rPr lang="en-US" sz="2000" b="0" dirty="0">
                <a:cs typeface="+mj-cs"/>
              </a:rPr>
              <a:t>(4 of 4)</a:t>
            </a:r>
          </a:p>
        </p:txBody>
      </p:sp>
      <p:sp>
        <p:nvSpPr>
          <p:cNvPr id="378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Weakness</a:t>
            </a:r>
          </a:p>
          <a:p>
            <a:pPr>
              <a:spcBef>
                <a:spcPct val="35000"/>
              </a:spcBef>
            </a:pPr>
            <a:r>
              <a:rPr lang="en-US" altLang="en-US" dirty="0"/>
              <a:t>Combativeness</a:t>
            </a:r>
            <a:endParaRPr lang="en-US" altLang="en-US" b="1" dirty="0">
              <a:solidFill>
                <a:srgbClr val="FF0000"/>
              </a:solidFill>
            </a:endParaRPr>
          </a:p>
          <a:p>
            <a:pPr>
              <a:spcBef>
                <a:spcPct val="35000"/>
              </a:spcBef>
            </a:pPr>
            <a:r>
              <a:rPr lang="en-US" altLang="en-US" dirty="0"/>
              <a:t>Restlessness</a:t>
            </a:r>
          </a:p>
          <a:p>
            <a:pPr>
              <a:spcBef>
                <a:spcPct val="35000"/>
              </a:spcBef>
            </a:pPr>
            <a:r>
              <a:rPr lang="en-US" altLang="en-US" dirty="0"/>
              <a:t>Tongue deviation</a:t>
            </a:r>
          </a:p>
          <a:p>
            <a:pPr>
              <a:spcBef>
                <a:spcPct val="35000"/>
              </a:spcBef>
            </a:pPr>
            <a:r>
              <a:rPr lang="en-US" altLang="en-US" dirty="0"/>
              <a:t>Coma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defRPr/>
            </a:pPr>
            <a:r>
              <a:rPr lang="en-US" dirty="0">
                <a:cs typeface="+mj-cs"/>
              </a:rPr>
              <a:t>Left Hemisphere</a:t>
            </a:r>
          </a:p>
        </p:txBody>
      </p:sp>
      <p:sp>
        <p:nvSpPr>
          <p:cNvPr id="3891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Stroke in the left cerebral hemisphere may cause aphasia.</a:t>
            </a:r>
          </a:p>
          <a:p>
            <a:pPr lvl="1">
              <a:spcBef>
                <a:spcPct val="35000"/>
              </a:spcBef>
            </a:pPr>
            <a:r>
              <a:rPr lang="en-US" altLang="en-US" dirty="0"/>
              <a:t>Inability to produce or understand speech</a:t>
            </a:r>
          </a:p>
          <a:p>
            <a:pPr lvl="1">
              <a:spcBef>
                <a:spcPct val="35000"/>
              </a:spcBef>
            </a:pPr>
            <a:r>
              <a:rPr lang="en-US" altLang="en-US" dirty="0"/>
              <a:t>Speech problems can vary widely.</a:t>
            </a:r>
          </a:p>
          <a:p>
            <a:pPr>
              <a:spcBef>
                <a:spcPct val="35000"/>
              </a:spcBef>
            </a:pPr>
            <a:r>
              <a:rPr lang="en-US" altLang="en-US" dirty="0"/>
              <a:t>May also cause paralysis of the right side of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defRPr/>
            </a:pPr>
            <a:r>
              <a:rPr lang="en-US" dirty="0">
                <a:cs typeface="+mj-cs"/>
              </a:rPr>
              <a:t>Right Hemisphere</a:t>
            </a:r>
          </a:p>
        </p:txBody>
      </p:sp>
      <p:sp>
        <p:nvSpPr>
          <p:cNvPr id="3993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Stroke may cause paralysis of the left side of the body.</a:t>
            </a:r>
          </a:p>
          <a:p>
            <a:pPr>
              <a:spcBef>
                <a:spcPct val="35000"/>
              </a:spcBef>
            </a:pPr>
            <a:r>
              <a:rPr lang="en-US" altLang="en-US" dirty="0"/>
              <a:t>Usually, patients can understand language and are able to speak.</a:t>
            </a:r>
          </a:p>
          <a:p>
            <a:pPr>
              <a:spcBef>
                <a:spcPct val="35000"/>
              </a:spcBef>
            </a:pPr>
            <a:r>
              <a:rPr lang="en-US" altLang="en-US" dirty="0"/>
              <a:t>Patients may be oblivious to their problem (neglect).</a:t>
            </a:r>
          </a:p>
          <a:p>
            <a:pPr>
              <a:spcBef>
                <a:spcPct val="35000"/>
              </a:spcBef>
            </a:pPr>
            <a:r>
              <a:rPr lang="en-US" altLang="en-US" dirty="0"/>
              <a:t>Neglect and lack of pain cause many patients to delay seeking help. </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dirty="0">
                <a:cs typeface="+mj-cs"/>
              </a:rPr>
              <a:t>Bleeding in the Brain</a:t>
            </a:r>
          </a:p>
        </p:txBody>
      </p:sp>
      <p:sp>
        <p:nvSpPr>
          <p:cNvPr id="40963" name="Content Placeholder 2"/>
          <p:cNvSpPr>
            <a:spLocks noGrp="1"/>
          </p:cNvSpPr>
          <p:nvPr>
            <p:ph type="body" idx="1"/>
          </p:nvPr>
        </p:nvSpPr>
        <p:spPr>
          <a:xfrm>
            <a:off x="914400" y="1473200"/>
            <a:ext cx="10363200" cy="4927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Patients may have high blood pressure.</a:t>
            </a:r>
          </a:p>
          <a:p>
            <a:pPr lvl="1">
              <a:spcBef>
                <a:spcPct val="35000"/>
              </a:spcBef>
            </a:pPr>
            <a:r>
              <a:rPr lang="en-US" altLang="en-US" dirty="0"/>
              <a:t>May be the cause </a:t>
            </a:r>
            <a:r>
              <a:rPr lang="en-US" altLang="en-US" i="1" dirty="0"/>
              <a:t>of </a:t>
            </a:r>
            <a:r>
              <a:rPr lang="en-US" altLang="en-US" dirty="0"/>
              <a:t>the bleeding</a:t>
            </a:r>
          </a:p>
          <a:p>
            <a:pPr lvl="1">
              <a:spcBef>
                <a:spcPct val="35000"/>
              </a:spcBef>
            </a:pPr>
            <a:r>
              <a:rPr lang="en-US" altLang="en-US" dirty="0"/>
              <a:t>May be caused </a:t>
            </a:r>
            <a:r>
              <a:rPr lang="en-US" altLang="en-US" i="1" dirty="0"/>
              <a:t>by</a:t>
            </a:r>
            <a:r>
              <a:rPr lang="en-US" altLang="en-US" dirty="0"/>
              <a:t> the bleeding, as a compensatory response</a:t>
            </a:r>
          </a:p>
          <a:p>
            <a:pPr>
              <a:spcBef>
                <a:spcPct val="35000"/>
              </a:spcBef>
            </a:pPr>
            <a:r>
              <a:rPr lang="en-US" altLang="en-US" dirty="0"/>
              <a:t>Increasing blood pressure is an important sign. </a:t>
            </a:r>
          </a:p>
          <a:p>
            <a:pPr>
              <a:spcBef>
                <a:spcPct val="35000"/>
              </a:spcBef>
            </a:pPr>
            <a:r>
              <a:rPr lang="en-US" altLang="en-US" dirty="0"/>
              <a:t>Significant drops in blood pressure may occur as the patient</a:t>
            </a:r>
            <a:r>
              <a:rPr lang="ja-JP" altLang="en-US" dirty="0"/>
              <a:t>’</a:t>
            </a:r>
            <a:r>
              <a:rPr lang="en-US" altLang="ja-JP" dirty="0"/>
              <a:t>s condition worsens.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Hypoglycemia</a:t>
            </a:r>
          </a:p>
          <a:p>
            <a:pPr>
              <a:spcBef>
                <a:spcPct val="35000"/>
              </a:spcBef>
            </a:pPr>
            <a:r>
              <a:rPr lang="en-US" altLang="en-US" dirty="0"/>
              <a:t>Postictal state </a:t>
            </a:r>
          </a:p>
          <a:p>
            <a:pPr>
              <a:spcBef>
                <a:spcPct val="35000"/>
              </a:spcBef>
            </a:pPr>
            <a:r>
              <a:rPr lang="en-US" altLang="en-US" dirty="0"/>
              <a:t>Subdural or epidural bleeding</a:t>
            </a:r>
          </a:p>
        </p:txBody>
      </p:sp>
      <p:sp>
        <p:nvSpPr>
          <p:cNvPr id="2" name="Title 1"/>
          <p:cNvSpPr>
            <a:spLocks noGrp="1"/>
          </p:cNvSpPr>
          <p:nvPr>
            <p:ph type="title"/>
          </p:nvPr>
        </p:nvSpPr>
        <p:spPr/>
        <p:txBody>
          <a:bodyPr/>
          <a:lstStyle/>
          <a:p>
            <a:r>
              <a:rPr lang="en-US" dirty="0"/>
              <a:t>Conditions That May Mimic Stroke </a:t>
            </a:r>
            <a:r>
              <a:rPr lang="en-US" sz="2000" b="0" dirty="0"/>
              <a:t>(1 of 2)</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Conditions That May Mimic Stroke </a:t>
            </a:r>
            <a:r>
              <a:rPr lang="en-US" sz="2000" b="0" dirty="0"/>
              <a:t>(2 of 2)</a:t>
            </a:r>
            <a:endParaRPr lang="en-US" sz="2000" dirty="0"/>
          </a:p>
        </p:txBody>
      </p:sp>
      <p:pic>
        <p:nvPicPr>
          <p:cNvPr id="5122" name="Picture 2" descr="A: There is a fracture line in the skull near the middle meningeal artery. There is an epidural hematoma or area of bleeding outside the dura, pressing on the dura. B: There is bleeding under the dura. The hematoma is between the dura and the brain, called subdural hematoma.&#10;" title="Two illustrations, A and B, compare epidural and subdural ble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388" y="1152194"/>
            <a:ext cx="3922712" cy="45480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35574" y="5635749"/>
            <a:ext cx="8105214" cy="923330"/>
          </a:xfrm>
          <a:prstGeom prst="rect">
            <a:avLst/>
          </a:prstGeom>
        </p:spPr>
        <p:txBody>
          <a:bodyPr wrap="square">
            <a:spAutoFit/>
          </a:bodyPr>
          <a:lstStyle/>
          <a:p>
            <a:r>
              <a:rPr lang="en-US" b="1" dirty="0"/>
              <a:t>FIGURE 18-6 </a:t>
            </a:r>
            <a:r>
              <a:rPr lang="en-US" dirty="0"/>
              <a:t>Trauma to the head may result in intracranial bleeding. </a:t>
            </a:r>
            <a:r>
              <a:rPr lang="en-US" b="1" dirty="0"/>
              <a:t>A. </a:t>
            </a:r>
            <a:r>
              <a:rPr lang="en-US" dirty="0"/>
              <a:t>Bleeding outside the </a:t>
            </a:r>
            <a:r>
              <a:rPr lang="en-US" dirty="0" err="1"/>
              <a:t>dura</a:t>
            </a:r>
            <a:r>
              <a:rPr lang="en-US" dirty="0"/>
              <a:t> and under the skull is called epidural bleeding. </a:t>
            </a:r>
            <a:r>
              <a:rPr lang="en-US" b="1" dirty="0"/>
              <a:t>B. </a:t>
            </a:r>
            <a:r>
              <a:rPr lang="en-US" dirty="0"/>
              <a:t>Bleeding beneath the </a:t>
            </a:r>
            <a:r>
              <a:rPr lang="en-US" dirty="0" err="1"/>
              <a:t>dura</a:t>
            </a:r>
            <a:r>
              <a:rPr lang="en-US" dirty="0"/>
              <a:t> but outside the brain is called subdural bleeding.</a:t>
            </a:r>
          </a:p>
        </p:txBody>
      </p:sp>
      <p:sp>
        <p:nvSpPr>
          <p:cNvPr id="4" name="Rectangle 3"/>
          <p:cNvSpPr/>
          <p:nvPr/>
        </p:nvSpPr>
        <p:spPr>
          <a:xfrm>
            <a:off x="2235575" y="6545818"/>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defRPr/>
            </a:pPr>
            <a:r>
              <a:rPr lang="en-US" dirty="0">
                <a:cs typeface="+mj-cs"/>
              </a:rPr>
              <a:t>Seizures</a:t>
            </a:r>
          </a:p>
        </p:txBody>
      </p:sp>
      <p:sp>
        <p:nvSpPr>
          <p:cNvPr id="44035" name="Content Placeholder 2"/>
          <p:cNvSpPr>
            <a:spLocks noGrp="1"/>
          </p:cNvSpPr>
          <p:nvPr>
            <p:ph type="body" idx="1"/>
          </p:nvPr>
        </p:nvSpPr>
        <p:spPr>
          <a:xfrm>
            <a:off x="914400" y="1473200"/>
            <a:ext cx="10363200" cy="47752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 neurologic episode caused by a surge of electrical activity in the brain</a:t>
            </a:r>
          </a:p>
          <a:p>
            <a:pPr>
              <a:spcBef>
                <a:spcPct val="35000"/>
              </a:spcBef>
            </a:pPr>
            <a:r>
              <a:rPr lang="en-US" altLang="en-US" dirty="0"/>
              <a:t>Can take the form of a convulsion and/or can be associated with a temporary alteration in consciousness.</a:t>
            </a:r>
          </a:p>
          <a:p>
            <a:pPr>
              <a:spcBef>
                <a:spcPct val="35000"/>
              </a:spcBef>
            </a:pPr>
            <a:r>
              <a:rPr lang="en-US" altLang="en-US" dirty="0"/>
              <a:t>Two basic groups: generalized and partial (focal)</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901700" y="1473200"/>
            <a:ext cx="10668000" cy="45720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Results from abnormal electrical discharges from large areas of the brain</a:t>
            </a:r>
          </a:p>
          <a:p>
            <a:pPr>
              <a:spcBef>
                <a:spcPct val="35000"/>
              </a:spcBef>
            </a:pPr>
            <a:r>
              <a:rPr lang="en-US" altLang="en-US" dirty="0"/>
              <a:t>Typically characterized by unconsciousness and a generalized severe twitching of all muscles lasting several minutes or longer</a:t>
            </a:r>
          </a:p>
        </p:txBody>
      </p:sp>
      <p:sp>
        <p:nvSpPr>
          <p:cNvPr id="2" name="Title 1"/>
          <p:cNvSpPr>
            <a:spLocks noGrp="1"/>
          </p:cNvSpPr>
          <p:nvPr>
            <p:ph type="title"/>
          </p:nvPr>
        </p:nvSpPr>
        <p:spPr/>
        <p:txBody>
          <a:bodyPr/>
          <a:lstStyle/>
          <a:p>
            <a:r>
              <a:rPr lang="en-US" dirty="0"/>
              <a:t>Generalized Seizure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901700" y="1473200"/>
            <a:ext cx="10668000" cy="45720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Does not involve any changes in motor activity</a:t>
            </a:r>
          </a:p>
          <a:p>
            <a:pPr>
              <a:spcBef>
                <a:spcPct val="35000"/>
              </a:spcBef>
            </a:pPr>
            <a:r>
              <a:rPr lang="en-US" altLang="en-US" dirty="0"/>
              <a:t>Characterized by a brief lapse of consciousness in which the patient seems to stare and not respond</a:t>
            </a:r>
          </a:p>
        </p:txBody>
      </p:sp>
      <p:sp>
        <p:nvSpPr>
          <p:cNvPr id="2" name="Title 1"/>
          <p:cNvSpPr>
            <a:spLocks noGrp="1"/>
          </p:cNvSpPr>
          <p:nvPr>
            <p:ph type="title"/>
          </p:nvPr>
        </p:nvSpPr>
        <p:spPr/>
        <p:txBody>
          <a:bodyPr/>
          <a:lstStyle/>
          <a:p>
            <a:r>
              <a:rPr lang="en-US" dirty="0"/>
              <a:t>Absence Seizure</a:t>
            </a:r>
          </a:p>
        </p:txBody>
      </p:sp>
    </p:spTree>
    <p:extLst>
      <p:ext uri="{BB962C8B-B14F-4D97-AF65-F5344CB8AC3E}">
        <p14:creationId xmlns:p14="http://schemas.microsoft.com/office/powerpoint/2010/main" val="285397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a:cs typeface="+mj-cs"/>
              </a:rPr>
              <a:t>Partial (Focal) Seizure </a:t>
            </a:r>
            <a:r>
              <a:rPr lang="en-US" sz="2000" b="0" dirty="0">
                <a:cs typeface="+mj-cs"/>
              </a:rPr>
              <a:t>(1 of 2)</a:t>
            </a:r>
          </a:p>
        </p:txBody>
      </p:sp>
      <p:sp>
        <p:nvSpPr>
          <p:cNvPr id="4608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Focal-onset aware seizure</a:t>
            </a:r>
          </a:p>
          <a:p>
            <a:pPr lvl="1">
              <a:spcBef>
                <a:spcPct val="35000"/>
              </a:spcBef>
            </a:pPr>
            <a:r>
              <a:rPr lang="en-US" altLang="en-US" dirty="0"/>
              <a:t>No change in the patient’s level of consciousness</a:t>
            </a:r>
          </a:p>
          <a:p>
            <a:pPr lvl="1">
              <a:spcBef>
                <a:spcPct val="35000"/>
              </a:spcBef>
            </a:pPr>
            <a:r>
              <a:rPr lang="en-US" altLang="en-US" dirty="0"/>
              <a:t>May have numbness, weakness, dizziness, visual changes, or unusual smells/tastes</a:t>
            </a:r>
          </a:p>
          <a:p>
            <a:pPr lvl="1">
              <a:spcBef>
                <a:spcPct val="35000"/>
              </a:spcBef>
            </a:pPr>
            <a:r>
              <a:rPr lang="en-US" altLang="en-US" dirty="0"/>
              <a:t>May have some twitching or brief paralysis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effectLst>
            <a:outerShdw blurRad="25400" dist="12700" dir="2700000" algn="ctr" rotWithShape="0">
              <a:schemeClr val="tx1">
                <a:alpha val="73000"/>
              </a:schemeClr>
            </a:outerShdw>
          </a:effectLst>
        </p:spPr>
        <p:txBody>
          <a:bodyPr/>
          <a:lstStyle/>
          <a:p>
            <a:pPr eaLnBrk="1" hangingPunct="1">
              <a:lnSpc>
                <a:spcPct val="85000"/>
              </a:lnSpc>
              <a:defRPr/>
            </a:pPr>
            <a:r>
              <a:rPr lang="en-US" altLang="en-US" dirty="0"/>
              <a:t>National EMS Education Standard Competencies </a:t>
            </a:r>
            <a:r>
              <a:rPr lang="en-US" altLang="en-US" sz="2000" b="0" dirty="0"/>
              <a:t>(3 of 3)</a:t>
            </a:r>
          </a:p>
        </p:txBody>
      </p:sp>
      <p:sp>
        <p:nvSpPr>
          <p:cNvPr id="51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Neurology (cont’d)</a:t>
            </a:r>
          </a:p>
          <a:p>
            <a:pPr eaLnBrk="1" hangingPunct="1">
              <a:spcBef>
                <a:spcPct val="35000"/>
              </a:spcBef>
            </a:pPr>
            <a:r>
              <a:rPr lang="en-US" altLang="en-US" dirty="0"/>
              <a:t>Anatomy, physiology, pathophysiology, assessment, and management of</a:t>
            </a:r>
          </a:p>
          <a:p>
            <a:pPr lvl="1" eaLnBrk="1" hangingPunct="1">
              <a:spcBef>
                <a:spcPct val="35000"/>
              </a:spcBef>
            </a:pPr>
            <a:r>
              <a:rPr lang="en-US" altLang="en-US" dirty="0"/>
              <a:t>Stroke/transient ischemic attack</a:t>
            </a:r>
          </a:p>
          <a:p>
            <a:pPr lvl="1" eaLnBrk="1" hangingPunct="1">
              <a:spcBef>
                <a:spcPct val="35000"/>
              </a:spcBef>
            </a:pPr>
            <a:r>
              <a:rPr lang="en-US" altLang="en-US" dirty="0"/>
              <a:t>Seizure</a:t>
            </a:r>
          </a:p>
          <a:p>
            <a:pPr lvl="1" eaLnBrk="1" hangingPunct="1">
              <a:spcBef>
                <a:spcPct val="35000"/>
              </a:spcBef>
            </a:pPr>
            <a:r>
              <a:rPr lang="en-US" altLang="en-US" dirty="0"/>
              <a:t>Status epilepticus</a:t>
            </a:r>
          </a:p>
          <a:p>
            <a:pPr lvl="1" eaLnBrk="1" hangingPunct="1">
              <a:spcBef>
                <a:spcPct val="35000"/>
              </a:spcBef>
            </a:pPr>
            <a:r>
              <a:rPr lang="en-US" altLang="en-US" dirty="0"/>
              <a:t>Headache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defRPr/>
            </a:pPr>
            <a:r>
              <a:rPr lang="en-US" dirty="0">
                <a:cs typeface="+mj-cs"/>
              </a:rPr>
              <a:t>Partial (Focal) Seizure </a:t>
            </a:r>
            <a:r>
              <a:rPr lang="en-US" sz="2000" b="0" dirty="0">
                <a:cs typeface="+mj-cs"/>
              </a:rPr>
              <a:t>(2 of 2)</a:t>
            </a:r>
          </a:p>
        </p:txBody>
      </p:sp>
      <p:sp>
        <p:nvSpPr>
          <p:cNvPr id="4710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Focal-onset, impaired awareness seizure</a:t>
            </a:r>
          </a:p>
          <a:p>
            <a:pPr lvl="1">
              <a:spcBef>
                <a:spcPct val="35000"/>
              </a:spcBef>
            </a:pPr>
            <a:r>
              <a:rPr lang="en-US" altLang="en-US" dirty="0"/>
              <a:t>Altered mental status</a:t>
            </a:r>
          </a:p>
          <a:p>
            <a:pPr lvl="1">
              <a:spcBef>
                <a:spcPct val="35000"/>
              </a:spcBef>
            </a:pPr>
            <a:r>
              <a:rPr lang="en-US" altLang="en-US" dirty="0"/>
              <a:t>Results from abnormal discharges from the temporal lobe of the brain</a:t>
            </a:r>
          </a:p>
          <a:p>
            <a:pPr lvl="1">
              <a:spcBef>
                <a:spcPct val="35000"/>
              </a:spcBef>
            </a:pPr>
            <a:r>
              <a:rPr lang="en-US" altLang="en-US" dirty="0"/>
              <a:t>Lip smacking, eye blinking, isolated jerking</a:t>
            </a:r>
          </a:p>
          <a:p>
            <a:pPr lvl="1">
              <a:spcBef>
                <a:spcPct val="35000"/>
              </a:spcBef>
            </a:pPr>
            <a:r>
              <a:rPr lang="en-US" altLang="en-US" dirty="0"/>
              <a:t>Unpleasant smells, visual hallucinations, uncontrollable fear, repetitive physical behavior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Aura</a:t>
            </a:r>
          </a:p>
        </p:txBody>
      </p:sp>
      <p:sp>
        <p:nvSpPr>
          <p:cNvPr id="48131" name="Content Placeholder 2"/>
          <p:cNvSpPr>
            <a:spLocks noGrp="1"/>
          </p:cNvSpPr>
          <p:nvPr>
            <p:ph idx="1"/>
          </p:nvPr>
        </p:nvSpPr>
        <p:spPr>
          <a:xfrm>
            <a:off x="901700" y="1473200"/>
            <a:ext cx="10363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a:spcAft>
                <a:spcPts val="800"/>
              </a:spcAft>
            </a:pPr>
            <a:r>
              <a:rPr lang="en-US" altLang="en-US" dirty="0"/>
              <a:t>Patients may experience an aura prior to a seizure.</a:t>
            </a:r>
          </a:p>
          <a:p>
            <a:pPr lvl="1"/>
            <a:r>
              <a:rPr lang="en-US" altLang="en-US" dirty="0"/>
              <a:t>Can include visual changes or hallucinations</a:t>
            </a:r>
          </a:p>
          <a:p>
            <a:r>
              <a:rPr lang="en-US" altLang="en-US" dirty="0"/>
              <a:t>People with a history of seizures recognize their auras and usually take steps to minimize injury.</a:t>
            </a:r>
          </a:p>
          <a:p>
            <a:r>
              <a:rPr lang="en-US" altLang="en-US" dirty="0"/>
              <a:t>Auras do not occur prior to every seizure, and not all patients with a seizure disorder experience an aura.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defRPr/>
            </a:pPr>
            <a:r>
              <a:rPr lang="en-US" dirty="0">
                <a:cs typeface="+mj-cs"/>
              </a:rPr>
              <a:t>Generalized Seizure</a:t>
            </a:r>
            <a:endParaRPr lang="en-US" sz="2800" b="0" dirty="0">
              <a:cs typeface="+mj-cs"/>
            </a:endParaRPr>
          </a:p>
        </p:txBody>
      </p:sp>
      <p:sp>
        <p:nvSpPr>
          <p:cNvPr id="49155"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Characterized by sudden loss of consciousness, chaotic muscle movement and tone, and apnea.</a:t>
            </a:r>
          </a:p>
          <a:p>
            <a:pPr>
              <a:spcBef>
                <a:spcPct val="35000"/>
              </a:spcBef>
            </a:pPr>
            <a:r>
              <a:rPr lang="en-US" altLang="en-US" dirty="0"/>
              <a:t>May exhibit bilateral muscle movement characterized by a cycle of muscle rigidity and relaxation</a:t>
            </a:r>
          </a:p>
          <a:p>
            <a:pPr>
              <a:spcBef>
                <a:spcPct val="35000"/>
              </a:spcBef>
            </a:pPr>
            <a:r>
              <a:rPr lang="en-US" altLang="en-US" dirty="0"/>
              <a:t>Typically lasts less than 5 minutes</a:t>
            </a:r>
          </a:p>
          <a:p>
            <a:pPr>
              <a:spcBef>
                <a:spcPct val="35000"/>
              </a:spcBef>
            </a:pPr>
            <a:r>
              <a:rPr lang="en-US" altLang="en-US" dirty="0"/>
              <a:t>Followed by a postictal state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pPr>
              <a:lnSpc>
                <a:spcPct val="85000"/>
              </a:lnSpc>
              <a:defRPr/>
            </a:pPr>
            <a:r>
              <a:rPr lang="en-US" dirty="0">
                <a:cs typeface="+mj-cs"/>
              </a:rPr>
              <a:t>Absence Seizure</a:t>
            </a:r>
          </a:p>
        </p:txBody>
      </p:sp>
      <p:sp>
        <p:nvSpPr>
          <p:cNvPr id="5120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Formerly called petit mal</a:t>
            </a:r>
          </a:p>
          <a:p>
            <a:pPr>
              <a:spcBef>
                <a:spcPct val="35000"/>
              </a:spcBef>
            </a:pPr>
            <a:r>
              <a:rPr lang="en-US" altLang="en-US" dirty="0"/>
              <a:t>May last for seconds</a:t>
            </a:r>
          </a:p>
          <a:p>
            <a:pPr>
              <a:spcBef>
                <a:spcPct val="35000"/>
              </a:spcBef>
            </a:pPr>
            <a:r>
              <a:rPr lang="en-US" altLang="en-US" dirty="0"/>
              <a:t>Patient fully recovers with a brief lapse of memory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defRPr/>
            </a:pPr>
            <a:r>
              <a:rPr lang="en-US" dirty="0">
                <a:cs typeface="+mj-cs"/>
              </a:rPr>
              <a:t>Status Epilepticus</a:t>
            </a:r>
          </a:p>
        </p:txBody>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Seizures lasting more than 5 minutes are likely to progress to status epilepticus.</a:t>
            </a:r>
          </a:p>
          <a:p>
            <a:pPr>
              <a:spcBef>
                <a:spcPct val="35000"/>
              </a:spcBef>
            </a:pPr>
            <a:r>
              <a:rPr lang="en-US" altLang="en-US" dirty="0"/>
              <a:t>Seizures that continue every few minutes without the person regaining consciousness or last longer than 30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defRPr/>
            </a:pPr>
            <a:r>
              <a:rPr lang="en-US" dirty="0">
                <a:cs typeface="+mj-cs"/>
              </a:rPr>
              <a:t>Causes of Seizures </a:t>
            </a:r>
            <a:r>
              <a:rPr lang="en-US" sz="2000" b="0" dirty="0">
                <a:cs typeface="+mj-cs"/>
              </a:rPr>
              <a:t>(1 of 2)</a:t>
            </a:r>
          </a:p>
        </p:txBody>
      </p:sp>
      <p:pic>
        <p:nvPicPr>
          <p:cNvPr id="6146" name="Picture 2" descr="The table shows two columns and four rows. The column headers are type and cause. Row entries are as follows: Row 1. Epileptic: Congenital origin. Row 2. Structural: Tumor (benign or cancerous). Infection (brain abscess). Scar tissue from injury (within the skull). Head trauma. Stroke. Row 3. Metabolic: Hypoxia. Abnormal blood chemical values. Hypoglycemia. Poisoning. Drug overdose. Sudden withdrawal from alcohol or medications. Row 4. Febrile: Sudden high fever (primarily in children).&#10;" title="A table is titled common causes of seiz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2" y="1379270"/>
            <a:ext cx="5029198" cy="5394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a:cs typeface="+mj-cs"/>
              </a:rPr>
              <a:t>Causes of Seizures </a:t>
            </a:r>
            <a:r>
              <a:rPr lang="en-US" sz="2000" b="0" dirty="0">
                <a:cs typeface="+mj-cs"/>
              </a:rPr>
              <a:t>(2 of 2)</a:t>
            </a:r>
          </a:p>
        </p:txBody>
      </p:sp>
      <p:sp>
        <p:nvSpPr>
          <p:cNvPr id="54275" name="Rectangle 3"/>
          <p:cNvSpPr>
            <a:spLocks noGrp="1" noChangeArrowheads="1"/>
          </p:cNvSpPr>
          <p:nvPr>
            <p:ph type="body" idx="1"/>
          </p:nvPr>
        </p:nvSpPr>
        <p:spPr/>
        <p:txBody>
          <a:bodyPr rIns="228600"/>
          <a:lstStyle/>
          <a:p>
            <a:pPr>
              <a:spcBef>
                <a:spcPct val="35000"/>
              </a:spcBef>
              <a:defRPr/>
            </a:pPr>
            <a:r>
              <a:rPr lang="en-US" altLang="en-US" dirty="0">
                <a:cs typeface="+mn-cs"/>
              </a:rPr>
              <a:t>Epileptic seizures usually can be controlled by medications.</a:t>
            </a:r>
          </a:p>
          <a:p>
            <a:pPr lvl="1">
              <a:spcBef>
                <a:spcPct val="35000"/>
              </a:spcBef>
              <a:defRPr/>
            </a:pPr>
            <a:r>
              <a:rPr lang="en-US" kern="1200" dirty="0"/>
              <a:t>Levetiracetam (Keppra)</a:t>
            </a:r>
          </a:p>
          <a:p>
            <a:pPr lvl="1">
              <a:spcBef>
                <a:spcPct val="35000"/>
              </a:spcBef>
              <a:defRPr/>
            </a:pPr>
            <a:r>
              <a:rPr lang="en-US" kern="1200" dirty="0"/>
              <a:t>Phenytoin (Dilantin)</a:t>
            </a:r>
          </a:p>
          <a:p>
            <a:pPr lvl="1">
              <a:spcBef>
                <a:spcPct val="35000"/>
              </a:spcBef>
              <a:defRPr/>
            </a:pPr>
            <a:r>
              <a:rPr lang="en-US" kern="1200" dirty="0"/>
              <a:t>Phenobarbital</a:t>
            </a:r>
          </a:p>
          <a:p>
            <a:pPr lvl="1">
              <a:spcBef>
                <a:spcPct val="35000"/>
              </a:spcBef>
              <a:defRPr/>
            </a:pPr>
            <a:r>
              <a:rPr lang="en-US" kern="1200" dirty="0"/>
              <a:t>Carbamazepine (Tegretol)</a:t>
            </a:r>
          </a:p>
          <a:p>
            <a:pPr lvl="1">
              <a:spcBef>
                <a:spcPct val="35000"/>
              </a:spcBef>
              <a:defRPr/>
            </a:pPr>
            <a:r>
              <a:rPr lang="en-US" kern="1200" dirty="0"/>
              <a:t>Valproate (Depakote)</a:t>
            </a:r>
          </a:p>
          <a:p>
            <a:pPr lvl="1">
              <a:spcBef>
                <a:spcPct val="35000"/>
              </a:spcBef>
              <a:defRPr/>
            </a:pPr>
            <a:r>
              <a:rPr lang="en-US" kern="1200" dirty="0"/>
              <a:t>Topiramate (Topamax)</a:t>
            </a:r>
          </a:p>
          <a:p>
            <a:pPr lvl="1">
              <a:spcBef>
                <a:spcPct val="35000"/>
              </a:spcBef>
              <a:defRPr/>
            </a:pPr>
            <a:r>
              <a:rPr lang="en-US" kern="1200" dirty="0"/>
              <a:t>Clonazepam (Klonopin)</a:t>
            </a:r>
          </a:p>
          <a:p>
            <a:pPr lvl="1">
              <a:spcBef>
                <a:spcPct val="35000"/>
              </a:spcBef>
              <a:defRPr/>
            </a:pPr>
            <a:endParaRPr lang="en-US" altLang="en-US" dirty="0"/>
          </a:p>
          <a:p>
            <a:pPr lvl="1">
              <a:spcBef>
                <a:spcPct val="35000"/>
              </a:spcBef>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defRPr/>
            </a:pPr>
            <a:r>
              <a:rPr lang="en-US" dirty="0">
                <a:cs typeface="+mj-cs"/>
              </a:rPr>
              <a:t>The Importance of Recognizing Seizures</a:t>
            </a:r>
            <a:endParaRPr lang="en-US" sz="2800" b="0" dirty="0">
              <a:cs typeface="+mj-cs"/>
            </a:endParaRPr>
          </a:p>
        </p:txBody>
      </p:sp>
      <p:sp>
        <p:nvSpPr>
          <p:cNvPr id="57347" name="Rectangle 3"/>
          <p:cNvSpPr>
            <a:spLocks noGrp="1" noChangeArrowheads="1"/>
          </p:cNvSpPr>
          <p:nvPr>
            <p:ph type="body" idx="1"/>
          </p:nvPr>
        </p:nvSpPr>
        <p:spPr>
          <a:xfrm>
            <a:off x="901700" y="1473200"/>
            <a:ext cx="10363200" cy="48768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Recognize when a seizure is occurring and whether this episode differs from previous ones.</a:t>
            </a:r>
          </a:p>
          <a:p>
            <a:pPr>
              <a:spcBef>
                <a:spcPct val="35000"/>
              </a:spcBef>
            </a:pPr>
            <a:r>
              <a:rPr lang="en-US" altLang="en-US" dirty="0"/>
              <a:t>Recognize the postictal state and complications of seizures.</a:t>
            </a:r>
          </a:p>
          <a:p>
            <a:pPr>
              <a:spcBef>
                <a:spcPct val="35000"/>
              </a:spcBef>
            </a:pPr>
            <a:r>
              <a:rPr lang="en-US" altLang="en-US" dirty="0"/>
              <a:t>Identify other problems associated with seizures.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defRPr/>
            </a:pPr>
            <a:r>
              <a:rPr lang="en-US" dirty="0">
                <a:cs typeface="+mj-cs"/>
              </a:rPr>
              <a:t>The Postictal State</a:t>
            </a:r>
            <a:endParaRPr lang="en-US" sz="2800" b="0" dirty="0">
              <a:cs typeface="+mj-cs"/>
            </a:endParaRPr>
          </a:p>
        </p:txBody>
      </p:sp>
      <p:sp>
        <p:nvSpPr>
          <p:cNvPr id="593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After a seizure, the muscles relax and breathing becomes labored.</a:t>
            </a:r>
          </a:p>
          <a:p>
            <a:pPr>
              <a:spcBef>
                <a:spcPct val="35000"/>
              </a:spcBef>
            </a:pPr>
            <a:r>
              <a:rPr lang="en-US" altLang="en-US" dirty="0"/>
              <a:t>May be characterized by hemiparesis</a:t>
            </a:r>
          </a:p>
          <a:p>
            <a:pPr>
              <a:spcBef>
                <a:spcPct val="35000"/>
              </a:spcBef>
            </a:pPr>
            <a:r>
              <a:rPr lang="en-US" altLang="en-US" dirty="0"/>
              <a:t>Most commonly characterized by lethargy and confusion</a:t>
            </a:r>
          </a:p>
          <a:p>
            <a:pPr>
              <a:spcBef>
                <a:spcPct val="35000"/>
              </a:spcBef>
            </a:pPr>
            <a:r>
              <a:rPr lang="en-US" altLang="en-US" dirty="0"/>
              <a:t>If the patient does not improve, consider other possible underlying conditions.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Syncope</a:t>
            </a:r>
          </a:p>
        </p:txBody>
      </p:sp>
      <p:sp>
        <p:nvSpPr>
          <p:cNvPr id="6144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Seizures are often mistaken for syncope, or fainting.</a:t>
            </a:r>
          </a:p>
          <a:p>
            <a:pPr lvl="1">
              <a:spcBef>
                <a:spcPts val="840"/>
              </a:spcBef>
            </a:pPr>
            <a:r>
              <a:rPr lang="en-US" altLang="en-US" dirty="0"/>
              <a:t>Fainting typically occurs while the patient is standing.</a:t>
            </a:r>
          </a:p>
          <a:p>
            <a:pPr lvl="1">
              <a:spcBef>
                <a:spcPts val="840"/>
              </a:spcBef>
            </a:pPr>
            <a:r>
              <a:rPr lang="en-US" altLang="en-US" dirty="0"/>
              <a:t>Seizures may occur in any position.</a:t>
            </a:r>
          </a:p>
          <a:p>
            <a:pPr lvl="1">
              <a:spcBef>
                <a:spcPts val="840"/>
              </a:spcBef>
            </a:pPr>
            <a:r>
              <a:rPr lang="en-US" altLang="en-US" dirty="0"/>
              <a:t>Fainting is not associated with a postictal state.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(1 of 3)</a:t>
            </a:r>
          </a:p>
        </p:txBody>
      </p:sp>
      <p:sp>
        <p:nvSpPr>
          <p:cNvPr id="614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Stroke is the fifth-leading cause of death and the leading cause of adult disability in the United States.</a:t>
            </a:r>
          </a:p>
          <a:p>
            <a:pPr lvl="1">
              <a:spcBef>
                <a:spcPct val="35000"/>
              </a:spcBef>
            </a:pPr>
            <a:r>
              <a:rPr lang="en-US" altLang="en-US" dirty="0"/>
              <a:t>Common in geriatric patients</a:t>
            </a:r>
          </a:p>
          <a:p>
            <a:pPr lvl="1">
              <a:spcBef>
                <a:spcPct val="35000"/>
              </a:spcBef>
            </a:pPr>
            <a:r>
              <a:rPr lang="en-US" altLang="en-US" dirty="0"/>
              <a:t>Contributing factors for stroke include family history and race.</a:t>
            </a:r>
          </a:p>
          <a:p>
            <a:pPr lvl="1">
              <a:spcBef>
                <a:spcPct val="35000"/>
              </a:spcBef>
            </a:pPr>
            <a:r>
              <a:rPr lang="en-US" altLang="en-US" dirty="0"/>
              <a:t>New treatments are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defRPr/>
            </a:pPr>
            <a:r>
              <a:rPr lang="en-US" dirty="0">
                <a:cs typeface="+mj-cs"/>
              </a:rPr>
              <a:t>Altered Mental Status</a:t>
            </a:r>
          </a:p>
        </p:txBody>
      </p:sp>
      <p:sp>
        <p:nvSpPr>
          <p:cNvPr id="62467" name="Content Placeholder 2"/>
          <p:cNvSpPr>
            <a:spLocks noGrp="1"/>
          </p:cNvSpPr>
          <p:nvPr>
            <p:ph type="body" idx="1"/>
          </p:nvPr>
        </p:nvSpPr>
        <p:spPr>
          <a:xfrm>
            <a:off x="901700" y="1473200"/>
            <a:ext cx="10287000" cy="48514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Aside from stroke and seizures, the most common neurologic emergency</a:t>
            </a:r>
          </a:p>
          <a:p>
            <a:pPr>
              <a:spcBef>
                <a:spcPct val="35000"/>
              </a:spcBef>
            </a:pPr>
            <a:r>
              <a:rPr lang="en-US" altLang="en-US" dirty="0"/>
              <a:t>Patient is not thinking clearly or is incapable of being aroused.</a:t>
            </a:r>
          </a:p>
          <a:p>
            <a:pPr>
              <a:spcBef>
                <a:spcPct val="35000"/>
              </a:spcBef>
            </a:pPr>
            <a:r>
              <a:rPr lang="en-US" altLang="en-US" dirty="0"/>
              <a:t>In some cases, the patient will be unconscious; in others, the patient may be alert but confused.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defRPr/>
            </a:pPr>
            <a:r>
              <a:rPr lang="en-US" dirty="0">
                <a:cs typeface="+mj-cs"/>
              </a:rPr>
              <a:t>Causes of AMS </a:t>
            </a:r>
            <a:r>
              <a:rPr lang="en-US" sz="2000" b="0" dirty="0">
                <a:cs typeface="+mj-cs"/>
              </a:rPr>
              <a:t>(1 of 2) </a:t>
            </a:r>
          </a:p>
        </p:txBody>
      </p:sp>
      <p:sp>
        <p:nvSpPr>
          <p:cNvPr id="6349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Hypoglycemia</a:t>
            </a:r>
          </a:p>
          <a:p>
            <a:pPr>
              <a:spcBef>
                <a:spcPct val="35000"/>
              </a:spcBef>
            </a:pPr>
            <a:r>
              <a:rPr lang="en-US" altLang="en-US" dirty="0"/>
              <a:t>Hypoxemia</a:t>
            </a:r>
          </a:p>
          <a:p>
            <a:pPr>
              <a:spcBef>
                <a:spcPct val="35000"/>
              </a:spcBef>
            </a:pPr>
            <a:r>
              <a:rPr lang="en-US" altLang="en-US" dirty="0"/>
              <a:t>Intoxication</a:t>
            </a:r>
          </a:p>
          <a:p>
            <a:pPr>
              <a:spcBef>
                <a:spcPct val="35000"/>
              </a:spcBef>
            </a:pPr>
            <a:r>
              <a:rPr lang="en-US" altLang="en-US" dirty="0"/>
              <a:t>Delirium</a:t>
            </a:r>
          </a:p>
          <a:p>
            <a:pPr>
              <a:spcBef>
                <a:spcPct val="35000"/>
              </a:spcBef>
            </a:pPr>
            <a:r>
              <a:rPr lang="en-US" altLang="en-US" dirty="0"/>
              <a:t>Drug overdose</a:t>
            </a:r>
          </a:p>
          <a:p>
            <a:pPr>
              <a:spcBef>
                <a:spcPct val="35000"/>
              </a:spcBef>
            </a:pPr>
            <a:r>
              <a:rPr lang="en-US" altLang="en-US" dirty="0"/>
              <a:t>Unrecognized head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nSpc>
                <a:spcPct val="85000"/>
              </a:lnSpc>
              <a:defRPr/>
            </a:pPr>
            <a:r>
              <a:rPr lang="en-US" dirty="0">
                <a:cs typeface="+mj-cs"/>
              </a:rPr>
              <a:t>Causes of AMS </a:t>
            </a:r>
            <a:r>
              <a:rPr lang="en-US" sz="2000" b="0" dirty="0">
                <a:cs typeface="+mj-cs"/>
              </a:rPr>
              <a:t>(2 of 2)</a:t>
            </a:r>
          </a:p>
        </p:txBody>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Brain infection</a:t>
            </a:r>
          </a:p>
          <a:p>
            <a:pPr>
              <a:spcBef>
                <a:spcPct val="35000"/>
              </a:spcBef>
            </a:pPr>
            <a:r>
              <a:rPr lang="en-US" altLang="en-US" dirty="0"/>
              <a:t>Body temperature abnormality</a:t>
            </a:r>
          </a:p>
          <a:p>
            <a:pPr>
              <a:spcBef>
                <a:spcPct val="35000"/>
              </a:spcBef>
            </a:pPr>
            <a:r>
              <a:rPr lang="en-US" altLang="en-US" dirty="0"/>
              <a:t>Brain tumor</a:t>
            </a:r>
          </a:p>
          <a:p>
            <a:pPr>
              <a:spcBef>
                <a:spcPct val="35000"/>
              </a:spcBef>
            </a:pPr>
            <a:r>
              <a:rPr lang="en-US" altLang="en-US" dirty="0"/>
              <a:t>Overdose and/or poisoning</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defRPr/>
            </a:pPr>
            <a:r>
              <a:rPr lang="en-US" dirty="0">
                <a:cs typeface="+mj-cs"/>
              </a:rPr>
              <a:t>Scene Size-up </a:t>
            </a:r>
            <a:endParaRPr lang="en-US" sz="2800" b="0" dirty="0">
              <a:cs typeface="+mj-cs"/>
            </a:endParaRPr>
          </a:p>
        </p:txBody>
      </p:sp>
      <p:sp>
        <p:nvSpPr>
          <p:cNvPr id="6861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Make an early determination whether the cause is medical or trauma.</a:t>
            </a:r>
          </a:p>
          <a:p>
            <a:pPr>
              <a:spcBef>
                <a:spcPct val="35000"/>
              </a:spcBef>
            </a:pPr>
            <a:r>
              <a:rPr lang="en-US" altLang="en-US" dirty="0"/>
              <a:t>Look for threats to safety.</a:t>
            </a:r>
          </a:p>
          <a:p>
            <a:pPr>
              <a:spcBef>
                <a:spcPct val="35000"/>
              </a:spcBef>
            </a:pPr>
            <a:r>
              <a:rPr lang="en-US" altLang="en-US" dirty="0"/>
              <a:t>Follow standard precautions.</a:t>
            </a:r>
          </a:p>
          <a:p>
            <a:pPr>
              <a:spcBef>
                <a:spcPct val="35000"/>
              </a:spcBef>
            </a:pPr>
            <a:r>
              <a:rPr lang="en-US" altLang="en-US" dirty="0"/>
              <a:t>Consider the need for spinal motion restriction.</a:t>
            </a:r>
          </a:p>
          <a:p>
            <a:pPr>
              <a:spcBef>
                <a:spcPct val="35000"/>
              </a:spcBef>
            </a:pPr>
            <a:r>
              <a:rPr lang="en-US" altLang="en-US" dirty="0"/>
              <a:t>Call for additional resources early.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defRPr/>
            </a:pPr>
            <a:r>
              <a:rPr lang="en-US" dirty="0">
                <a:cs typeface="+mj-cs"/>
              </a:rPr>
              <a:t>Primary Assessment</a:t>
            </a:r>
            <a:endParaRPr lang="en-US" sz="2800" b="0" dirty="0">
              <a:cs typeface="+mj-cs"/>
            </a:endParaRPr>
          </a:p>
        </p:txBody>
      </p:sp>
      <p:sp>
        <p:nvSpPr>
          <p:cNvPr id="70659" name="Content Placeholder 2"/>
          <p:cNvSpPr>
            <a:spLocks noGrp="1"/>
          </p:cNvSpPr>
          <p:nvPr>
            <p:ph type="body" idx="1"/>
          </p:nvPr>
        </p:nvSpPr>
        <p:spPr>
          <a:xfrm>
            <a:off x="901700" y="1473200"/>
            <a:ext cx="92075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Look for and treat life-threatening conditions.</a:t>
            </a:r>
          </a:p>
          <a:p>
            <a:pPr>
              <a:spcBef>
                <a:spcPct val="35000"/>
              </a:spcBef>
            </a:pPr>
            <a:r>
              <a:rPr lang="en-US" altLang="en-US" dirty="0"/>
              <a:t>Perform a rapid exam.</a:t>
            </a:r>
          </a:p>
          <a:p>
            <a:pPr>
              <a:spcBef>
                <a:spcPct val="35000"/>
              </a:spcBef>
            </a:pPr>
            <a:r>
              <a:rPr lang="en-US" altLang="en-US" dirty="0"/>
              <a:t>Establish priorities of care based on assessment of the patient’s LOC and XABCs.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nSpc>
                <a:spcPct val="85000"/>
              </a:lnSpc>
              <a:defRPr/>
            </a:pPr>
            <a:r>
              <a:rPr lang="en-US" dirty="0">
                <a:cs typeface="+mj-cs"/>
              </a:rPr>
              <a:t>History Taking</a:t>
            </a:r>
            <a:endParaRPr lang="en-US" sz="2800" b="0" dirty="0">
              <a:cs typeface="+mj-cs"/>
            </a:endParaRPr>
          </a:p>
        </p:txBody>
      </p:sp>
      <p:sp>
        <p:nvSpPr>
          <p:cNvPr id="75779" name="Content Placeholder 2"/>
          <p:cNvSpPr>
            <a:spLocks noGrp="1"/>
          </p:cNvSpPr>
          <p:nvPr>
            <p:ph type="body" idx="1"/>
          </p:nvPr>
        </p:nvSpPr>
        <p:spPr>
          <a:xfrm>
            <a:off x="901700" y="1473200"/>
            <a:ext cx="105664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Investigate the chief complaint.</a:t>
            </a:r>
          </a:p>
          <a:p>
            <a:pPr lvl="1">
              <a:spcBef>
                <a:spcPct val="35000"/>
              </a:spcBef>
            </a:pPr>
            <a:r>
              <a:rPr lang="en-US" altLang="en-US" dirty="0"/>
              <a:t>For unresponsive patients, gather any history from family or bystanders.</a:t>
            </a:r>
          </a:p>
          <a:p>
            <a:pPr lvl="1">
              <a:spcBef>
                <a:spcPct val="35000"/>
              </a:spcBef>
            </a:pPr>
            <a:r>
              <a:rPr lang="en-US" altLang="en-US" dirty="0"/>
              <a:t>If no one is around, quickly look for explanations for the AMS.</a:t>
            </a:r>
          </a:p>
          <a:p>
            <a:pPr lvl="2">
              <a:spcBef>
                <a:spcPct val="35000"/>
              </a:spcBef>
            </a:pPr>
            <a:r>
              <a:rPr lang="en-US" altLang="en-US" sz="2000" dirty="0"/>
              <a:t>Try to determine the events leading up to the incident.</a:t>
            </a:r>
          </a:p>
          <a:p>
            <a:pPr lvl="1">
              <a:spcBef>
                <a:spcPct val="35000"/>
              </a:spcBef>
            </a:pPr>
            <a:r>
              <a:rPr lang="en-US" altLang="en-US" dirty="0"/>
              <a:t>Obtain a SAMPLE history.</a:t>
            </a: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(1 of 8)</a:t>
            </a:r>
          </a:p>
        </p:txBody>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Vital signs</a:t>
            </a:r>
          </a:p>
          <a:p>
            <a:pPr lvl="1">
              <a:spcBef>
                <a:spcPct val="35000"/>
              </a:spcBef>
            </a:pPr>
            <a:r>
              <a:rPr lang="en-US" altLang="en-US" dirty="0"/>
              <a:t>Significant intracranial bleeding leads to a great deal of pressure in the skull</a:t>
            </a:r>
            <a:r>
              <a:rPr lang="en-US" altLang="en-US" dirty="0">
                <a:solidFill>
                  <a:srgbClr val="000000"/>
                </a:solidFill>
              </a:rPr>
              <a:t>, </a:t>
            </a:r>
            <a:r>
              <a:rPr lang="en-US" altLang="en-US" dirty="0"/>
              <a:t>compressing the brain.</a:t>
            </a:r>
          </a:p>
          <a:p>
            <a:pPr lvl="2">
              <a:spcBef>
                <a:spcPct val="35000"/>
              </a:spcBef>
            </a:pPr>
            <a:r>
              <a:rPr lang="en-US" altLang="en-US" sz="2000" dirty="0"/>
              <a:t>Slow pulse and erratic respirations</a:t>
            </a:r>
          </a:p>
          <a:p>
            <a:pPr lvl="2">
              <a:spcBef>
                <a:spcPct val="35000"/>
              </a:spcBef>
            </a:pPr>
            <a:r>
              <a:rPr lang="en-US" altLang="en-US" sz="2000" dirty="0"/>
              <a:t>High blood pressure</a:t>
            </a:r>
          </a:p>
          <a:p>
            <a:pPr lvl="2">
              <a:spcBef>
                <a:spcPct val="35000"/>
              </a:spcBef>
            </a:pPr>
            <a:r>
              <a:rPr lang="en-US" altLang="en-US" sz="2000" dirty="0"/>
              <a:t>Changes in pupil size</a:t>
            </a:r>
          </a:p>
          <a:p>
            <a:pPr lvl="1">
              <a:spcBef>
                <a:spcPct val="35000"/>
              </a:spcBef>
            </a:pPr>
            <a:r>
              <a:rPr lang="en-US" altLang="en-US" dirty="0"/>
              <a:t>If the patient has an AMS, check the blood glucose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(2 of 8)</a:t>
            </a:r>
          </a:p>
        </p:txBody>
      </p:sp>
      <p:sp>
        <p:nvSpPr>
          <p:cNvPr id="3" name="Content Placeholder 2"/>
          <p:cNvSpPr>
            <a:spLocks noGrp="1"/>
          </p:cNvSpPr>
          <p:nvPr>
            <p:ph idx="1"/>
          </p:nvPr>
        </p:nvSpPr>
        <p:spPr/>
        <p:txBody>
          <a:bodyPr/>
          <a:lstStyle/>
          <a:p>
            <a:pPr>
              <a:defRPr/>
            </a:pPr>
            <a:r>
              <a:rPr lang="en-US" dirty="0">
                <a:cs typeface="+mn-cs"/>
              </a:rPr>
              <a:t>Stroke assessment</a:t>
            </a:r>
          </a:p>
          <a:p>
            <a:pPr lvl="1">
              <a:defRPr/>
            </a:pPr>
            <a:r>
              <a:rPr lang="en-US" dirty="0"/>
              <a:t>Stroke scales evaluate the face, arms, and speech.</a:t>
            </a:r>
          </a:p>
          <a:p>
            <a:pPr lvl="1">
              <a:defRPr/>
            </a:pPr>
            <a:r>
              <a:rPr lang="en-US" dirty="0"/>
              <a:t>BE-FAST mnemonic</a:t>
            </a:r>
          </a:p>
          <a:p>
            <a:pPr lvl="1">
              <a:defRPr/>
            </a:pPr>
            <a:r>
              <a:rPr lang="en-US" dirty="0"/>
              <a:t>Cincinnati Prehospital Stroke Scale</a:t>
            </a:r>
          </a:p>
          <a:p>
            <a:pPr lvl="1">
              <a:defRPr/>
            </a:pPr>
            <a:r>
              <a:rPr lang="en-US" dirty="0"/>
              <a:t>Los Angeles Prehospital Stroke Screen</a:t>
            </a:r>
          </a:p>
          <a:p>
            <a:pPr lvl="1">
              <a:defRPr/>
            </a:pPr>
            <a:r>
              <a:rPr lang="en-US" dirty="0"/>
              <a:t>3-Item Stroke Severity Scale (LAG)</a:t>
            </a:r>
          </a:p>
          <a:p>
            <a:pPr lvl="1">
              <a:defRPr/>
            </a:pPr>
            <a:r>
              <a:rPr lang="en-US" dirty="0">
                <a:latin typeface="Arial"/>
                <a:ea typeface="MS PGothic" pitchFamily="34" charset="-128"/>
                <a:cs typeface="Arial"/>
              </a:rPr>
              <a:t>Glasgow Coma Scale (GCS) score</a:t>
            </a:r>
            <a:endParaRPr 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(3 of 8)</a:t>
            </a:r>
          </a:p>
        </p:txBody>
      </p:sp>
      <p:pic>
        <p:nvPicPr>
          <p:cNvPr id="7170" name="Picture 2" descr="The table shows two columns and six rows. Row entries are as follows: Row 1. Balance: Did the patient experience a sudden loss of balance or inability to walk? Row 2. Eyes: Is there a change in vision? Loss of vision, double vision, or no side or top vision? Row 3. Facial droop (Ask patient to show teeth or smile.): Does one side of the patient’s face droop when he or she smiles? Row 4. Arm drift (Ask patient to close eyes and hold both arms out with palms up.): Does the patient demonstrate weakness or the inability to move one of the arms? Row 5. Speech: Is the patient slurring words or using words that do not make sense? Row 6. Time: When did the symptoms first appear? Do not delay transport to an appropriate stroke facility.&#10;" title="A table is titled be-fast stroke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1703932"/>
            <a:ext cx="10361612" cy="4250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(4 of 8)</a:t>
            </a:r>
          </a:p>
        </p:txBody>
      </p:sp>
      <p:pic>
        <p:nvPicPr>
          <p:cNvPr id="8194" name="Picture 2" descr="The table shows three columns and three rows. The column headers are test, normal response, and abnormal response. Row entries are as follows: Row 1. Facial droop (Ask patient to show teeth or smile.); Both sides of face move equally well; One side of face does not move as well as the other (droops); Row 2. Arm drift (Ask patient to close eyes and hold both arms out with palms up.); Both arms move the same, or neither arm moves. (The latter response requires a retest because it may indicate the patient did not understand the instructions.); One arm does not move, or one arm drifts down compared with the other side. Row 3. Speech (Ask patient to say, “You can’t teach an old dog new tricks.”); Patient uses correct words with no slurring; Patient slurs words, uses inappropriate words, or is unable to speak.&#10;" title="A table is titled Cincinnati prehospital stroke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2" y="1693961"/>
            <a:ext cx="9829798" cy="3812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defRPr/>
            </a:pPr>
            <a:r>
              <a:rPr lang="en-US" dirty="0">
                <a:cs typeface="+mj-cs"/>
              </a:rPr>
              <a:t>Introduction </a:t>
            </a:r>
            <a:r>
              <a:rPr lang="en-US" sz="2000" b="0" dirty="0">
                <a:cs typeface="+mj-cs"/>
              </a:rPr>
              <a:t>(2 of 3)</a:t>
            </a:r>
          </a:p>
        </p:txBody>
      </p:sp>
      <p:sp>
        <p:nvSpPr>
          <p:cNvPr id="81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Seizures and altered mental status may also occur.</a:t>
            </a:r>
          </a:p>
          <a:p>
            <a:pPr>
              <a:spcBef>
                <a:spcPct val="35000"/>
              </a:spcBef>
            </a:pPr>
            <a:r>
              <a:rPr lang="en-US" altLang="en-US" dirty="0"/>
              <a:t>Seizures may occur as a result of:</a:t>
            </a:r>
          </a:p>
          <a:p>
            <a:pPr lvl="1">
              <a:spcBef>
                <a:spcPct val="35000"/>
              </a:spcBef>
            </a:pPr>
            <a:r>
              <a:rPr lang="en-US" altLang="en-US" dirty="0"/>
              <a:t>Recent or prior head injury</a:t>
            </a:r>
          </a:p>
          <a:p>
            <a:pPr lvl="1">
              <a:spcBef>
                <a:spcPct val="35000"/>
              </a:spcBef>
            </a:pPr>
            <a:r>
              <a:rPr lang="en-US" altLang="en-US" dirty="0"/>
              <a:t>A brain tumor</a:t>
            </a:r>
          </a:p>
          <a:p>
            <a:pPr lvl="1">
              <a:spcBef>
                <a:spcPct val="35000"/>
              </a:spcBef>
            </a:pPr>
            <a:r>
              <a:rPr lang="en-US" altLang="en-US" dirty="0"/>
              <a:t>Metabolic problems</a:t>
            </a:r>
          </a:p>
          <a:p>
            <a:pPr lvl="1">
              <a:spcBef>
                <a:spcPct val="35000"/>
              </a:spcBef>
            </a:pPr>
            <a:r>
              <a:rPr lang="en-US" altLang="en-US" dirty="0"/>
              <a:t>Fever</a:t>
            </a:r>
          </a:p>
          <a:p>
            <a:pPr lvl="1">
              <a:spcBef>
                <a:spcPct val="35000"/>
              </a:spcBef>
            </a:pPr>
            <a:r>
              <a:rPr lang="en-US" altLang="en-US" dirty="0"/>
              <a:t>A genetic disposition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(5 of 8)</a:t>
            </a:r>
          </a:p>
        </p:txBody>
      </p:sp>
      <p:pic>
        <p:nvPicPr>
          <p:cNvPr id="9218" name="Picture 2" descr="The table shows four columns and nine rows. The column headers are criterion, yes, unknown, and no. The data before the row starts reads: Interpretation: If all criteria 1 to 6 are marked yes, the probability of a stroke is 97%. Row entries are as follows: Row 1. Age older than 45 years, checkbox, checkbox, checkbox. Row 2. History of seizures or epilepsy absent, checkbox, checkbox, checkbox. Row 3. Symptoms less than 24 hours, checkbox, checkbox, checkbox. Row 4. At baseline, patient is not wheelchair-bound or bedridden, checkbox, checkbox, checkbox. Row 5. Blood glucose between 60 and 400 m g per d L, checkbox, checkbox, checkbox. Row 6. Obvious asymmetry (right versus left) in any of the following three exam categories (must be unilateral): checkbox, checkbox, checkbox. The column headers for the next three rows are criterion, equal, right weak, and left weak. Row entries are as follows: Row 7. Facial smile or grimace, checkbox, checkbox Droop, checkbox Droop. Row 8. Grip, checkbox, checkbox Weak grip checkbox No grip, checkbox Weak grip checkbox No grip. Row 9. Arm strength, checkbox, checkbox Drifts down checkbox Falls rapidly, checkbox Drifts down checkbox Falls rapidly.&#10;" title="A table is titled Los Angeles prehospital stroke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2" y="1473200"/>
            <a:ext cx="8724898" cy="51364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(6 of 8)</a:t>
            </a:r>
          </a:p>
        </p:txBody>
      </p:sp>
      <p:pic>
        <p:nvPicPr>
          <p:cNvPr id="10242" name="Picture 2" descr="The table shows three columns and ten rows. The column headers are item, criteria, and score. Row entries are as follows: Row 1. Level of consciousness, Normal, 0. Row 2. Level of consciousness, Mild dysfunction, 1. Row 3. Level of consciousness, Severe dysfunction (unconscious), 2. Row 4. Arm drift (hemiparesis), Normal function, 0. Row 5. Arm drift (hemiparesis), Mild dysfunction, 1. Row 6. Arm drift (hemiparesis), Severe dysfunction (flaccid), 2. Row 7. Gaze, Normal gaze (follows pen/finger to left and right sides), 0. Row 8. Gaze, Mild dysfunction, 1. Row 9. Gaze, Severe dysfunction (fixed gaze), 2. Row 10. Score (total): greater than 4 indicates stroke is likely.&#10;" title="A table is titled 3-item stroke severity scale (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753104"/>
            <a:ext cx="9410700" cy="3961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(7 of 8)</a:t>
            </a:r>
          </a:p>
        </p:txBody>
      </p:sp>
      <p:sp>
        <p:nvSpPr>
          <p:cNvPr id="860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All patients with an </a:t>
            </a:r>
            <a:r>
              <a:rPr lang="en-US" altLang="en-US" dirty="0">
                <a:latin typeface="Arial"/>
                <a:ea typeface="MS PGothic" charset="-128"/>
                <a:cs typeface="Arial"/>
              </a:rPr>
              <a:t>altered mental status </a:t>
            </a:r>
            <a:r>
              <a:rPr lang="en-US" altLang="en-US" dirty="0"/>
              <a:t>should also have a Glasgow Coma Scale (GCS) score calculated.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(8 of 8)</a:t>
            </a:r>
          </a:p>
        </p:txBody>
      </p:sp>
      <p:pic>
        <p:nvPicPr>
          <p:cNvPr id="11266" name="Picture 2" descr="The table shows three sections. The section headers are eye opening, best verbal response, and best motor response. Under eye opening, the entries are as follows. Spontaneous, 4. In response to sound, 3. In response to pressure, 2. None, 1. Under best verbal response, the entries are as follows. Oriented conversation, 5. Confused conversation, 4. Inappropriate words, 3. Incomprehensible sounds, 2. None, 1. Under best motor response, the entries are as follows. Obeys commands, 6. Localizes pain, 5. Withdraws from pain, 4. Abnormal flexion, 3. Abnormal extension, 2. None, 1. Text for the superscript a reads, Some systems use a “Not testable (N T)” score for any element that cannot be tested. Eye opening cannot be tested in a patient whose eyes are closed due to a local factor, such as swelling; verbal response cannot be tested in a patient who has a preexisting factor interfering with communication, such as mutism; and motor response cannot be tested in a patient who has preexisting paralysis or other limiting factor. Score: 13 to 15 may indicate mild dysfunction, although 15 is the score a person without neurologic disabilities would receive. Score: 9 to 12 may indicate moderate dysfunction. Score: 8 or less indicatives severe dysfunction.&#10;" title="A table is titled Glasgow Coma Scale, superscript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561867"/>
            <a:ext cx="9142412" cy="4421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nSpc>
                <a:spcPct val="85000"/>
              </a:lnSpc>
              <a:defRPr/>
            </a:pPr>
            <a:r>
              <a:rPr lang="en-US" dirty="0">
                <a:cs typeface="+mj-cs"/>
              </a:rPr>
              <a:t>Reassessment</a:t>
            </a:r>
            <a:endParaRPr lang="en-US" sz="2800" b="0" dirty="0">
              <a:cs typeface="+mj-cs"/>
            </a:endParaRPr>
          </a:p>
        </p:txBody>
      </p:sp>
      <p:sp>
        <p:nvSpPr>
          <p:cNvPr id="88067"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Focus on reassessing the ABCs, vital signs, and interventions.</a:t>
            </a:r>
          </a:p>
          <a:p>
            <a:pPr>
              <a:spcBef>
                <a:spcPct val="35000"/>
              </a:spcBef>
            </a:pPr>
            <a:r>
              <a:rPr lang="en-US" altLang="en-US" dirty="0"/>
              <a:t>Compare baseline findings with updated information.</a:t>
            </a:r>
          </a:p>
          <a:p>
            <a:pPr>
              <a:spcBef>
                <a:spcPct val="35000"/>
              </a:spcBef>
            </a:pPr>
            <a:r>
              <a:rPr lang="en-US" altLang="en-US" dirty="0"/>
              <a:t>Watch carefully for changes in pulse, blood pressure, respirations, and GCS scores.</a:t>
            </a:r>
          </a:p>
          <a:p>
            <a:pPr>
              <a:spcBef>
                <a:spcPct val="35000"/>
              </a:spcBef>
            </a:pPr>
            <a:r>
              <a:rPr lang="en-US" altLang="en-US" dirty="0"/>
              <a:t>Notify the receiving facility of patient</a:t>
            </a:r>
            <a:r>
              <a:rPr lang="ja-JP" altLang="en-US" dirty="0"/>
              <a:t>’</a:t>
            </a:r>
            <a:r>
              <a:rPr lang="en-US" altLang="ja-JP" dirty="0"/>
              <a:t>s chief complaint and assessment findings. </a:t>
            </a:r>
            <a:endParaRPr lang="en-US" altLang="en-US" dirty="0"/>
          </a:p>
          <a:p>
            <a:pPr>
              <a:spcBef>
                <a:spcPct val="35000"/>
              </a:spcBef>
            </a:pPr>
            <a:endParaRPr lang="en-US"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lnSpc>
                <a:spcPct val="85000"/>
              </a:lnSpc>
              <a:defRPr/>
            </a:pPr>
            <a:r>
              <a:rPr lang="en-US" dirty="0">
                <a:cs typeface="+mj-cs"/>
              </a:rPr>
              <a:t>Emergency Medical Care </a:t>
            </a:r>
            <a:r>
              <a:rPr lang="en-US" sz="2000" b="0" dirty="0">
                <a:cs typeface="+mj-cs"/>
              </a:rPr>
              <a:t>(1 of 3)</a:t>
            </a:r>
          </a:p>
        </p:txBody>
      </p:sp>
      <p:sp>
        <p:nvSpPr>
          <p:cNvPr id="92162"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a:spcBef>
                <a:spcPct val="50000"/>
              </a:spcBef>
            </a:pPr>
            <a:r>
              <a:rPr lang="en-US" altLang="en-US" dirty="0"/>
              <a:t>ED physicians determine if there is bleeding in the brain for patients with a suspected stroke with a CT scan of the head.</a:t>
            </a:r>
          </a:p>
          <a:p>
            <a:pPr marL="800100" lvl="2" indent="-342900">
              <a:spcBef>
                <a:spcPct val="50000"/>
              </a:spcBef>
            </a:pPr>
            <a:r>
              <a:rPr lang="en-US" altLang="en-US" sz="2000" dirty="0"/>
              <a:t>If no bleeding is present, the patient may be a candidate for blood clot dissolving medication.</a:t>
            </a:r>
          </a:p>
          <a:p>
            <a:pPr>
              <a:spcBef>
                <a:spcPct val="50000"/>
              </a:spcBef>
            </a:pPr>
            <a:r>
              <a:rPr lang="en-US" dirty="0"/>
              <a:t>Notify the hospital regarding the last time the patient was known to be without their current signs and symptoms of stroke.</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nSpc>
                <a:spcPct val="85000"/>
              </a:lnSpc>
              <a:defRPr/>
            </a:pPr>
            <a:r>
              <a:rPr lang="en-US" dirty="0">
                <a:cs typeface="+mj-cs"/>
              </a:rPr>
              <a:t>Emergency Medical Care </a:t>
            </a:r>
            <a:r>
              <a:rPr lang="en-US" sz="2000" b="0" dirty="0">
                <a:cs typeface="+mj-cs"/>
              </a:rPr>
              <a:t>(2 of 3)</a:t>
            </a:r>
          </a:p>
        </p:txBody>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Patients who have had a seizure require definitive evaluation and treatment.</a:t>
            </a:r>
          </a:p>
          <a:p>
            <a:pPr lvl="1">
              <a:spcBef>
                <a:spcPct val="35000"/>
              </a:spcBef>
            </a:pPr>
            <a:r>
              <a:rPr lang="en-US" altLang="en-US" dirty="0"/>
              <a:t>Supplemental oxygen is strongly advised.</a:t>
            </a:r>
          </a:p>
          <a:p>
            <a:pPr lvl="1">
              <a:spcBef>
                <a:spcPct val="35000"/>
              </a:spcBef>
            </a:pPr>
            <a:r>
              <a:rPr lang="en-US" altLang="en-US" dirty="0"/>
              <a:t>For patients who are having a seizure:</a:t>
            </a:r>
          </a:p>
          <a:p>
            <a:pPr lvl="2"/>
            <a:r>
              <a:rPr lang="en-US" altLang="en-US" sz="2000" dirty="0"/>
              <a:t>Protect them from harm.</a:t>
            </a:r>
          </a:p>
          <a:p>
            <a:pPr lvl="2"/>
            <a:r>
              <a:rPr lang="en-US" altLang="en-US" sz="2000" dirty="0"/>
              <a:t>Maintain a clear airway by suctioning.</a:t>
            </a:r>
          </a:p>
          <a:p>
            <a:pPr lvl="2"/>
            <a:r>
              <a:rPr lang="en-US" altLang="en-US" sz="2000" dirty="0"/>
              <a:t>Provide oxygen as quickly as possible.</a:t>
            </a:r>
          </a:p>
          <a:p>
            <a:pPr lvl="2"/>
            <a:r>
              <a:rPr lang="en-US" altLang="en-US" sz="2000" dirty="0"/>
              <a:t>If head or neck trauma is suspected, provide spinal immobilization.</a:t>
            </a:r>
          </a:p>
          <a:p>
            <a:pPr marL="914400" lvl="2" indent="0">
              <a:buNone/>
            </a:pP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nSpc>
                <a:spcPct val="85000"/>
              </a:lnSpc>
              <a:defRPr/>
            </a:pPr>
            <a:r>
              <a:rPr lang="en-US" dirty="0">
                <a:cs typeface="+mj-cs"/>
              </a:rPr>
              <a:t>Emergency Medical Care </a:t>
            </a:r>
            <a:r>
              <a:rPr lang="en-US" sz="2000" b="0" dirty="0">
                <a:cs typeface="+mj-cs"/>
              </a:rPr>
              <a:t>(3 of 3)</a:t>
            </a:r>
          </a:p>
        </p:txBody>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For patients who continue to have a seizure, as in status epilepticus:</a:t>
            </a:r>
          </a:p>
          <a:p>
            <a:pPr lvl="1">
              <a:spcBef>
                <a:spcPct val="35000"/>
              </a:spcBef>
            </a:pPr>
            <a:r>
              <a:rPr lang="en-US" altLang="en-US" dirty="0"/>
              <a:t>Suction the airway.</a:t>
            </a:r>
          </a:p>
          <a:p>
            <a:pPr lvl="1">
              <a:spcBef>
                <a:spcPct val="35000"/>
              </a:spcBef>
            </a:pPr>
            <a:r>
              <a:rPr lang="en-US" altLang="en-US" dirty="0"/>
              <a:t>Provide positive pressure ventilations.</a:t>
            </a:r>
          </a:p>
          <a:p>
            <a:pPr lvl="1">
              <a:spcBef>
                <a:spcPct val="35000"/>
              </a:spcBef>
            </a:pPr>
            <a:r>
              <a:rPr lang="en-US" altLang="en-US" dirty="0"/>
              <a:t>Transport quickly to the hospital.</a:t>
            </a:r>
          </a:p>
          <a:p>
            <a:pPr lvl="1">
              <a:spcBef>
                <a:spcPct val="35000"/>
              </a:spcBef>
            </a:pPr>
            <a:r>
              <a:rPr lang="en-US" altLang="en-US" dirty="0"/>
              <a:t>Rendezvous with ALS, if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defRPr/>
            </a:pPr>
            <a:r>
              <a:rPr lang="en-US" dirty="0">
                <a:cs typeface="+mj-cs"/>
              </a:rPr>
              <a:t>Emergency Medical Care: Headache</a:t>
            </a:r>
          </a:p>
        </p:txBody>
      </p:sp>
      <p:sp>
        <p:nvSpPr>
          <p:cNvPr id="9625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You should be concerned if the patient complains of:</a:t>
            </a:r>
          </a:p>
          <a:p>
            <a:pPr lvl="1">
              <a:spcBef>
                <a:spcPct val="35000"/>
              </a:spcBef>
            </a:pPr>
            <a:r>
              <a:rPr lang="en-US" altLang="en-US" dirty="0"/>
              <a:t>A sudden-onset, severe headache</a:t>
            </a:r>
          </a:p>
          <a:p>
            <a:pPr lvl="1">
              <a:spcBef>
                <a:spcPct val="35000"/>
              </a:spcBef>
            </a:pPr>
            <a:r>
              <a:rPr lang="en-US" altLang="en-US" dirty="0"/>
              <a:t>A sudden headache with fever, seizures</a:t>
            </a:r>
            <a:r>
              <a:rPr lang="en-US" altLang="en-US" dirty="0">
                <a:latin typeface="Arial"/>
                <a:cs typeface="Arial"/>
              </a:rPr>
              <a:t>, </a:t>
            </a:r>
            <a:r>
              <a:rPr lang="en-US" altLang="en-US" dirty="0">
                <a:latin typeface="Arial"/>
                <a:ea typeface="MS PGothic" charset="-128"/>
                <a:cs typeface="Arial"/>
              </a:rPr>
              <a:t>altered mental status</a:t>
            </a:r>
            <a:r>
              <a:rPr lang="en-US" altLang="en-US" dirty="0">
                <a:latin typeface="Arial"/>
                <a:cs typeface="Arial"/>
              </a:rPr>
              <a:t>, </a:t>
            </a:r>
            <a:r>
              <a:rPr lang="en-US" altLang="en-US" dirty="0"/>
              <a:t>or following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defRPr/>
            </a:pPr>
            <a:r>
              <a:rPr lang="en-US" dirty="0">
                <a:cs typeface="+mj-cs"/>
              </a:rPr>
              <a:t>Emergency Medical Care: Migraine</a:t>
            </a:r>
          </a:p>
        </p:txBody>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Always assess the patient for other signs and symptoms that might indicate a more serious condition.</a:t>
            </a:r>
          </a:p>
          <a:p>
            <a:pPr>
              <a:spcBef>
                <a:spcPct val="35000"/>
              </a:spcBef>
            </a:pPr>
            <a:r>
              <a:rPr lang="en-US" altLang="en-US" dirty="0"/>
              <a:t>Apply high-flow oxygen, if tolerated.</a:t>
            </a:r>
          </a:p>
          <a:p>
            <a:pPr>
              <a:spcBef>
                <a:spcPct val="35000"/>
              </a:spcBef>
            </a:pPr>
            <a:r>
              <a:rPr lang="en-US" altLang="en-US" dirty="0"/>
              <a:t>Provide a darkened, quiet environment.</a:t>
            </a:r>
          </a:p>
          <a:p>
            <a:pPr>
              <a:spcBef>
                <a:spcPct val="35000"/>
              </a:spcBef>
            </a:pPr>
            <a:r>
              <a:rPr lang="en-US" altLang="en-US" dirty="0"/>
              <a:t>Do not use lights and siren during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defRPr/>
            </a:pPr>
            <a:r>
              <a:rPr lang="en-US" dirty="0">
                <a:cs typeface="+mj-cs"/>
              </a:rPr>
              <a:t>Introduction </a:t>
            </a:r>
            <a:r>
              <a:rPr lang="en-US" sz="2000" b="0" dirty="0">
                <a:cs typeface="+mj-cs"/>
              </a:rPr>
              <a:t>(3 of 3)</a:t>
            </a:r>
          </a:p>
        </p:txBody>
      </p:sp>
      <p:sp>
        <p:nvSpPr>
          <p:cNvPr id="92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Possible causes of altered mental status include:</a:t>
            </a:r>
          </a:p>
          <a:p>
            <a:pPr lvl="1">
              <a:spcBef>
                <a:spcPct val="35000"/>
              </a:spcBef>
            </a:pPr>
            <a:r>
              <a:rPr lang="en-US" altLang="en-US" dirty="0"/>
              <a:t>Intoxication</a:t>
            </a:r>
          </a:p>
          <a:p>
            <a:pPr lvl="1">
              <a:spcBef>
                <a:spcPct val="35000"/>
              </a:spcBef>
            </a:pPr>
            <a:r>
              <a:rPr lang="en-US" altLang="en-US" dirty="0"/>
              <a:t>Head injury</a:t>
            </a:r>
          </a:p>
          <a:p>
            <a:pPr lvl="1">
              <a:spcBef>
                <a:spcPct val="35000"/>
              </a:spcBef>
            </a:pPr>
            <a:r>
              <a:rPr lang="en-US" altLang="en-US" dirty="0"/>
              <a:t>Hypoxia</a:t>
            </a:r>
          </a:p>
          <a:p>
            <a:pPr lvl="1">
              <a:spcBef>
                <a:spcPct val="35000"/>
              </a:spcBef>
            </a:pPr>
            <a:r>
              <a:rPr lang="en-US" altLang="en-US" dirty="0"/>
              <a:t>Stroke</a:t>
            </a:r>
          </a:p>
          <a:p>
            <a:pPr lvl="1">
              <a:spcBef>
                <a:spcPct val="35000"/>
              </a:spcBef>
            </a:pPr>
            <a:r>
              <a:rPr lang="en-US" altLang="en-US" dirty="0"/>
              <a:t>Metabolic disturbances</a:t>
            </a:r>
          </a:p>
          <a:p>
            <a:pPr>
              <a:spcBef>
                <a:spcPct val="35000"/>
              </a:spcBef>
            </a:pPr>
            <a:r>
              <a:rPr lang="en-US" altLang="en-US" dirty="0"/>
              <a:t>Treatment varies widely.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defRPr/>
            </a:pPr>
            <a:r>
              <a:rPr lang="en-US" dirty="0">
                <a:cs typeface="+mj-cs"/>
              </a:rPr>
              <a:t>Emergency Medical Care: Stroke</a:t>
            </a:r>
            <a:endParaRPr lang="en-US" sz="2800" b="0" dirty="0">
              <a:cs typeface="+mj-cs"/>
            </a:endParaRPr>
          </a:p>
        </p:txBody>
      </p:sp>
      <p:sp>
        <p:nvSpPr>
          <p:cNvPr id="98307" name="Content Placeholder 2"/>
          <p:cNvSpPr>
            <a:spLocks noGrp="1"/>
          </p:cNvSpPr>
          <p:nvPr>
            <p:ph type="body" idx="1"/>
          </p:nvPr>
        </p:nvSpPr>
        <p:spPr>
          <a:xfrm>
            <a:off x="901700" y="1473200"/>
            <a:ext cx="10439400" cy="48768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Support XABCs and provide rapid transport to a stroke center.</a:t>
            </a:r>
          </a:p>
          <a:p>
            <a:pPr>
              <a:spcBef>
                <a:spcPct val="35000"/>
              </a:spcBef>
            </a:pPr>
            <a:r>
              <a:rPr lang="en-US" altLang="en-US" dirty="0"/>
              <a:t>Maintain a SpO</a:t>
            </a:r>
            <a:r>
              <a:rPr lang="en-US" altLang="en-US" baseline="-25000" dirty="0"/>
              <a:t>2</a:t>
            </a:r>
            <a:r>
              <a:rPr lang="en-US" altLang="en-US" dirty="0"/>
              <a:t> level of at least 94%.</a:t>
            </a:r>
          </a:p>
          <a:p>
            <a:r>
              <a:rPr lang="en-US" altLang="en-US" dirty="0"/>
              <a:t>Oxygen therapy not recommended unless the patient is in respiratory distress or is hypoxic.</a:t>
            </a:r>
          </a:p>
          <a:p>
            <a:r>
              <a:rPr lang="en-US" altLang="en-US" dirty="0"/>
              <a:t>If possible, transport to a designated stroke center.</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nSpc>
                <a:spcPct val="85000"/>
              </a:lnSpc>
              <a:defRPr/>
            </a:pPr>
            <a:r>
              <a:rPr lang="en-US" dirty="0">
                <a:cs typeface="+mj-cs"/>
              </a:rPr>
              <a:t>Emergency Medical Care: Seizure </a:t>
            </a:r>
            <a:r>
              <a:rPr lang="en-US" sz="2000" b="0" dirty="0">
                <a:cs typeface="+mj-cs"/>
              </a:rPr>
              <a:t>(1 of 2)</a:t>
            </a:r>
          </a:p>
        </p:txBody>
      </p:sp>
      <p:sp>
        <p:nvSpPr>
          <p:cNvPr id="101379"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The patient may be in a postictal state upon your arrival.</a:t>
            </a:r>
          </a:p>
          <a:p>
            <a:pPr>
              <a:spcBef>
                <a:spcPct val="35000"/>
              </a:spcBef>
            </a:pPr>
            <a:r>
              <a:rPr lang="en-US" altLang="en-US" dirty="0"/>
              <a:t>The patient may still be having a seizure:</a:t>
            </a:r>
          </a:p>
          <a:p>
            <a:pPr lvl="1">
              <a:spcBef>
                <a:spcPct val="35000"/>
              </a:spcBef>
            </a:pPr>
            <a:r>
              <a:rPr lang="en-US" altLang="en-US" dirty="0"/>
              <a:t>Continue to assess and treat XABCs.</a:t>
            </a:r>
          </a:p>
          <a:p>
            <a:pPr lvl="1">
              <a:spcBef>
                <a:spcPct val="35000"/>
              </a:spcBef>
            </a:pPr>
            <a:r>
              <a:rPr lang="en-US" altLang="en-US" dirty="0"/>
              <a:t>Protect the patient from harm.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nSpc>
                <a:spcPct val="85000"/>
              </a:lnSpc>
              <a:defRPr/>
            </a:pPr>
            <a:r>
              <a:rPr lang="en-US" dirty="0">
                <a:cs typeface="+mj-cs"/>
              </a:rPr>
              <a:t>Emergency Medical Care: Seizure </a:t>
            </a:r>
            <a:r>
              <a:rPr lang="en-US" sz="2000" b="0" dirty="0">
                <a:cs typeface="+mj-cs"/>
              </a:rPr>
              <a:t>(2 of 2)</a:t>
            </a:r>
          </a:p>
        </p:txBody>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If the patient refuses transport after a seizure:</a:t>
            </a:r>
          </a:p>
          <a:p>
            <a:pPr lvl="1">
              <a:spcBef>
                <a:spcPct val="35000"/>
              </a:spcBef>
            </a:pPr>
            <a:r>
              <a:rPr lang="en-US" altLang="en-US" dirty="0"/>
              <a:t>Contact medical control.</a:t>
            </a:r>
          </a:p>
          <a:p>
            <a:pPr lvl="1">
              <a:spcBef>
                <a:spcPct val="35000"/>
              </a:spcBef>
            </a:pPr>
            <a:r>
              <a:rPr lang="en-US" altLang="en-US" dirty="0"/>
              <a:t>Follow local protocols.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nSpc>
                <a:spcPct val="85000"/>
              </a:lnSpc>
              <a:defRPr/>
            </a:pPr>
            <a:r>
              <a:rPr lang="en-US" dirty="0">
                <a:cs typeface="+mj-cs"/>
              </a:rPr>
              <a:t>Emergency Medical Care: Altered Mental Status</a:t>
            </a:r>
          </a:p>
        </p:txBody>
      </p:sp>
      <p:sp>
        <p:nvSpPr>
          <p:cNvPr id="104451"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Determine the cause.</a:t>
            </a:r>
          </a:p>
          <a:p>
            <a:pPr>
              <a:spcBef>
                <a:spcPct val="35000"/>
              </a:spcBef>
            </a:pPr>
            <a:r>
              <a:rPr lang="en-US" altLang="en-US" dirty="0"/>
              <a:t>Provide spinal motion restriction.</a:t>
            </a:r>
          </a:p>
          <a:p>
            <a:pPr>
              <a:spcBef>
                <a:spcPct val="35000"/>
              </a:spcBef>
            </a:pPr>
            <a:r>
              <a:rPr lang="en-US" altLang="en-US" dirty="0"/>
              <a:t>Provide airway and ventilation support. </a:t>
            </a:r>
          </a:p>
          <a:p>
            <a:pPr>
              <a:spcBef>
                <a:spcPct val="35000"/>
              </a:spcBef>
            </a:pPr>
            <a:r>
              <a:rPr lang="en-US" altLang="en-US" dirty="0"/>
              <a:t>Transport to the appropriate facility.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54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a:pPr>
            <a:r>
              <a:rPr lang="en-US" altLang="en-US" dirty="0"/>
              <a:t>A 41-year-old man presents with slow, irregular breathing; hypotension; and dilated pupils. These signs MOST likely indicate dysfunction of the:</a:t>
            </a:r>
          </a:p>
          <a:p>
            <a:pPr marL="1016000" lvl="1" indent="-444500" eaLnBrk="1" hangingPunct="1">
              <a:spcBef>
                <a:spcPct val="35000"/>
              </a:spcBef>
              <a:buFontTx/>
              <a:buAutoNum type="alphaUcPeriod"/>
            </a:pPr>
            <a:r>
              <a:rPr lang="en-US" altLang="en-US" dirty="0"/>
              <a:t>brainstem.</a:t>
            </a:r>
          </a:p>
          <a:p>
            <a:pPr marL="1016000" lvl="1" indent="-444500" eaLnBrk="1" hangingPunct="1">
              <a:spcBef>
                <a:spcPct val="35000"/>
              </a:spcBef>
              <a:buFontTx/>
              <a:buAutoNum type="alphaUcPeriod"/>
            </a:pPr>
            <a:r>
              <a:rPr lang="en-US" altLang="en-US" dirty="0"/>
              <a:t>hypothalamus.</a:t>
            </a:r>
          </a:p>
          <a:p>
            <a:pPr marL="1016000" lvl="1" indent="-444500" eaLnBrk="1" hangingPunct="1">
              <a:spcBef>
                <a:spcPct val="35000"/>
              </a:spcBef>
              <a:buFontTx/>
              <a:buAutoNum type="alphaUcPeriod"/>
            </a:pPr>
            <a:r>
              <a:rPr lang="en-US" altLang="en-US" dirty="0"/>
              <a:t>cerebrum.</a:t>
            </a:r>
          </a:p>
          <a:p>
            <a:pPr marL="1016000" lvl="1" indent="-444500" eaLnBrk="1" hangingPunct="1">
              <a:spcBef>
                <a:spcPct val="35000"/>
              </a:spcBef>
              <a:buFontTx/>
              <a:buAutoNum type="alphaUcPeriod"/>
            </a:pPr>
            <a:r>
              <a:rPr lang="en-US" altLang="en-US" dirty="0"/>
              <a:t>cerebellum.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The brainstem is responsible for functions such as breathing, blood pressure, and pupil constriction. Brainstem dysfunction would result in abnormal findings with these functions.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752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a:pPr>
            <a:r>
              <a:rPr lang="en-US" altLang="en-US" dirty="0"/>
              <a:t>A 41-year-old man presents with slow, irregular breathing; hypotension; and dilated pupils. These signs MOST likely indicate dysfunction of the: </a:t>
            </a:r>
          </a:p>
          <a:p>
            <a:pPr marL="1016000" lvl="1" indent="-444500">
              <a:spcBef>
                <a:spcPct val="35000"/>
              </a:spcBef>
              <a:buFontTx/>
              <a:buAutoNum type="alphaUcPeriod"/>
            </a:pPr>
            <a:r>
              <a:rPr lang="en-US" altLang="en-US" dirty="0"/>
              <a:t>brainstem.</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hypothalamus.</a:t>
            </a:r>
            <a:br>
              <a:rPr lang="en-US" altLang="en-US" dirty="0"/>
            </a:br>
            <a:r>
              <a:rPr lang="en-US" altLang="en-US" b="1" dirty="0"/>
              <a:t>Rationale: </a:t>
            </a:r>
            <a:r>
              <a:rPr lang="en-US" altLang="en-US" dirty="0">
                <a:solidFill>
                  <a:srgbClr val="F37021"/>
                </a:solidFill>
              </a:rPr>
              <a:t>The hypothalamus causes changes to occur in the heart rate, body temperature, and thirst.</a:t>
            </a:r>
          </a:p>
          <a:p>
            <a:pPr marL="1016000" lvl="1" indent="-444500">
              <a:spcBef>
                <a:spcPct val="35000"/>
              </a:spcBef>
              <a:buFontTx/>
              <a:buAutoNum type="alphaUcPeriod" startAt="3"/>
            </a:pPr>
            <a:r>
              <a:rPr lang="en-US" altLang="en-US" dirty="0"/>
              <a:t>cerebrum.</a:t>
            </a:r>
            <a:br>
              <a:rPr lang="en-US" altLang="en-US" dirty="0"/>
            </a:br>
            <a:r>
              <a:rPr lang="en-US" altLang="en-US" b="1" dirty="0"/>
              <a:t>Rationale: </a:t>
            </a:r>
            <a:r>
              <a:rPr lang="en-US" altLang="en-US" dirty="0">
                <a:solidFill>
                  <a:srgbClr val="F37021"/>
                </a:solidFill>
              </a:rPr>
              <a:t>The cerebrum causes changes to occur in emotion, thought, touch, and movement.</a:t>
            </a:r>
          </a:p>
          <a:p>
            <a:pPr marL="1016000" lvl="1" indent="-444500">
              <a:spcBef>
                <a:spcPct val="35000"/>
              </a:spcBef>
              <a:buFontTx/>
              <a:buAutoNum type="alphaUcPeriod" startAt="3"/>
            </a:pPr>
            <a:r>
              <a:rPr lang="en-US" altLang="en-US" dirty="0"/>
              <a:t>cerebellum.</a:t>
            </a:r>
            <a:br>
              <a:rPr lang="en-US" altLang="en-US" dirty="0"/>
            </a:br>
            <a:r>
              <a:rPr lang="en-US" altLang="en-US" b="1" dirty="0"/>
              <a:t>Rationale: </a:t>
            </a:r>
            <a:r>
              <a:rPr lang="en-US" altLang="en-US" dirty="0">
                <a:solidFill>
                  <a:srgbClr val="F37021"/>
                </a:solidFill>
              </a:rPr>
              <a:t>The cerebellum causes changes to occur in muscle control, body coordination, standing, walking, and writing.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2"/>
            </a:pPr>
            <a:r>
              <a:rPr lang="en-US" altLang="en-US" dirty="0"/>
              <a:t>An acute ischemic stroke is caused by:</a:t>
            </a:r>
          </a:p>
          <a:p>
            <a:pPr marL="1016000" lvl="1" indent="-444500">
              <a:spcBef>
                <a:spcPct val="35000"/>
              </a:spcBef>
              <a:buFontTx/>
              <a:buAutoNum type="alphaUcPeriod"/>
            </a:pPr>
            <a:r>
              <a:rPr lang="en-US" altLang="en-US" dirty="0"/>
              <a:t>a ruptured cerebral artery. </a:t>
            </a:r>
          </a:p>
          <a:p>
            <a:pPr marL="1016000" lvl="1" indent="-444500">
              <a:spcBef>
                <a:spcPct val="35000"/>
              </a:spcBef>
              <a:buFontTx/>
              <a:buAutoNum type="alphaUcPeriod"/>
            </a:pPr>
            <a:r>
              <a:rPr lang="en-US" altLang="en-US" dirty="0"/>
              <a:t>increased intracranial pressure.</a:t>
            </a:r>
          </a:p>
          <a:p>
            <a:pPr marL="1016000" lvl="1" indent="-444500">
              <a:spcBef>
                <a:spcPct val="35000"/>
              </a:spcBef>
              <a:buFontTx/>
              <a:buAutoNum type="alphaUcPeriod"/>
            </a:pPr>
            <a:r>
              <a:rPr lang="en-US" altLang="en-US" dirty="0"/>
              <a:t>an acute rise in a person’s blood pressure. </a:t>
            </a:r>
          </a:p>
          <a:p>
            <a:pPr marL="1016000" lvl="1" indent="-444500">
              <a:spcBef>
                <a:spcPct val="35000"/>
              </a:spcBef>
              <a:buFontTx/>
              <a:buAutoNum type="alphaUcPeriod"/>
            </a:pPr>
            <a:r>
              <a:rPr lang="en-US" altLang="en-US" dirty="0"/>
              <a:t>a blocked cerebral artery.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80000"/>
              </a:lnSpc>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There are two types of stroke—hemorrhagic and ischemic. A hemorrhagic stroke is caused by a ruptured cerebral artery (aneurysm), which causes bleeding within the brain and increased intracranial pressure. An ischemic stroke is caused by a blocked cerebral artery—either from a clot that grows locally (thrombus) or that travels to the brain from another part of the body (embolus).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2"/>
            </a:pPr>
            <a:r>
              <a:rPr lang="en-US" altLang="en-US" dirty="0"/>
              <a:t>An acute ischemic stroke is caused by:</a:t>
            </a:r>
          </a:p>
          <a:p>
            <a:pPr marL="1016000" lvl="1" indent="-444500">
              <a:spcBef>
                <a:spcPct val="35000"/>
              </a:spcBef>
              <a:buFontTx/>
              <a:buAutoNum type="alphaUcPeriod"/>
            </a:pPr>
            <a:r>
              <a:rPr lang="en-US" altLang="en-US" dirty="0"/>
              <a:t>a ruptured cerebral artery. </a:t>
            </a:r>
            <a:br>
              <a:rPr lang="en-US" altLang="en-US" dirty="0"/>
            </a:br>
            <a:r>
              <a:rPr lang="en-US" altLang="en-US" b="1" dirty="0"/>
              <a:t>Rationale: </a:t>
            </a:r>
            <a:r>
              <a:rPr lang="en-US" altLang="en-US" dirty="0">
                <a:solidFill>
                  <a:srgbClr val="F37021"/>
                </a:solidFill>
              </a:rPr>
              <a:t>This is known as a hemorrhagic stroke.</a:t>
            </a:r>
          </a:p>
          <a:p>
            <a:pPr marL="1016000" lvl="1" indent="-444500">
              <a:spcBef>
                <a:spcPct val="35000"/>
              </a:spcBef>
              <a:buFontTx/>
              <a:buAutoNum type="alphaUcPeriod"/>
            </a:pPr>
            <a:r>
              <a:rPr lang="en-US" altLang="en-US" dirty="0"/>
              <a:t>increased intracranial pressure.</a:t>
            </a:r>
            <a:br>
              <a:rPr lang="en-US" altLang="en-US" dirty="0"/>
            </a:br>
            <a:r>
              <a:rPr lang="en-US" altLang="en-US" b="1" dirty="0"/>
              <a:t>Rationale: </a:t>
            </a:r>
            <a:r>
              <a:rPr lang="en-US" altLang="en-US" dirty="0">
                <a:solidFill>
                  <a:srgbClr val="F37021"/>
                </a:solidFill>
              </a:rPr>
              <a:t>This can be caused by swelling, bleeding, or tumors.</a:t>
            </a:r>
          </a:p>
          <a:p>
            <a:pPr marL="1016000" lvl="1" indent="-444500">
              <a:spcBef>
                <a:spcPct val="35000"/>
              </a:spcBef>
              <a:buFontTx/>
              <a:buAutoNum type="alphaUcPeriod" startAt="3"/>
            </a:pPr>
            <a:r>
              <a:rPr lang="en-US" altLang="en-US" dirty="0"/>
              <a:t>an acute rise in a person’s blood pressure.</a:t>
            </a:r>
            <a:br>
              <a:rPr lang="en-US" altLang="en-US" dirty="0"/>
            </a:br>
            <a:r>
              <a:rPr lang="en-US" altLang="en-US" b="1" dirty="0"/>
              <a:t>Rationale: </a:t>
            </a:r>
            <a:r>
              <a:rPr lang="en-US" altLang="en-US" dirty="0">
                <a:solidFill>
                  <a:srgbClr val="F37021"/>
                </a:solidFill>
              </a:rPr>
              <a:t>This is known as a hypertensive crisis.</a:t>
            </a:r>
          </a:p>
          <a:p>
            <a:pPr marL="1016000" lvl="1" indent="-444500">
              <a:spcBef>
                <a:spcPct val="35000"/>
              </a:spcBef>
              <a:buFontTx/>
              <a:buAutoNum type="alphaUcPeriod" startAt="3"/>
            </a:pPr>
            <a:r>
              <a:rPr lang="en-US" altLang="en-US" dirty="0"/>
              <a:t>a blocked cerebral artery. </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 of 7)</a:t>
            </a:r>
          </a:p>
        </p:txBody>
      </p:sp>
      <p:sp>
        <p:nvSpPr>
          <p:cNvPr id="10243" name="Content Placeholder 2"/>
          <p:cNvSpPr>
            <a:spLocks noGrp="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The brain is the body’s computer.</a:t>
            </a:r>
          </a:p>
          <a:p>
            <a:pPr lvl="1">
              <a:spcBef>
                <a:spcPct val="35000"/>
              </a:spcBef>
            </a:pPr>
            <a:r>
              <a:rPr lang="en-US" altLang="en-US" dirty="0"/>
              <a:t>Controls breathing, speech, and all body functions</a:t>
            </a:r>
          </a:p>
          <a:p>
            <a:pPr>
              <a:spcBef>
                <a:spcPct val="35000"/>
              </a:spcBef>
            </a:pPr>
            <a:r>
              <a:rPr lang="en-US" altLang="en-US" dirty="0"/>
              <a:t>Three major parts: brainstem, cerebellum, and cerebrum</a:t>
            </a:r>
          </a:p>
          <a:p>
            <a:pPr lvl="1">
              <a:spcBef>
                <a:spcPct val="35000"/>
              </a:spcBef>
            </a:pPr>
            <a:r>
              <a:rPr lang="en-US" altLang="en-US" dirty="0"/>
              <a:t>The cerebrum is the largest part.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3"/>
            </a:pPr>
            <a:r>
              <a:rPr lang="en-US" altLang="en-US" dirty="0"/>
              <a:t>A 56-year-old man experienced a sudden, severe headache and then became unresponsive. He has a history of high blood pressure. The MOST likely cause of his condition is a(n):</a:t>
            </a:r>
          </a:p>
          <a:p>
            <a:pPr marL="1016000" lvl="1" indent="-444500">
              <a:spcBef>
                <a:spcPct val="35000"/>
              </a:spcBef>
              <a:buFontTx/>
              <a:buAutoNum type="alphaUcPeriod"/>
            </a:pPr>
            <a:r>
              <a:rPr lang="en-US" altLang="en-US" dirty="0"/>
              <a:t>hemorrhagic stroke.</a:t>
            </a:r>
          </a:p>
          <a:p>
            <a:pPr marL="1016000" lvl="1" indent="-444500">
              <a:spcBef>
                <a:spcPct val="35000"/>
              </a:spcBef>
              <a:buFontTx/>
              <a:buAutoNum type="alphaUcPeriod"/>
            </a:pPr>
            <a:r>
              <a:rPr lang="en-US" altLang="en-US" dirty="0"/>
              <a:t>acute ischemic stroke.</a:t>
            </a:r>
          </a:p>
          <a:p>
            <a:pPr marL="1016000" lvl="1" indent="-444500">
              <a:spcBef>
                <a:spcPct val="35000"/>
              </a:spcBef>
              <a:buFontTx/>
              <a:buAutoNum type="alphaUcPeriod"/>
            </a:pPr>
            <a:r>
              <a:rPr lang="en-US" altLang="en-US" dirty="0"/>
              <a:t>severe migraine headache. </a:t>
            </a:r>
          </a:p>
          <a:p>
            <a:pPr marL="1016000" lvl="1" indent="-444500">
              <a:spcBef>
                <a:spcPct val="35000"/>
              </a:spcBef>
              <a:buFontTx/>
              <a:buAutoNum type="alphaUcPeriod"/>
            </a:pPr>
            <a:r>
              <a:rPr lang="en-US" altLang="en-US" dirty="0"/>
              <a:t>transient ischemic attack.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80000"/>
              </a:lnSpc>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Hemorrhagic strokes are typically preceded by a sudden, severe headache (signals the rupture of a cerebral artery), after which the patient becomes unresponsive due to bleeding within the brain. Ischemic strokes and transient ischemic attacks generally do not cause a sudden, severe headache, and migraine headaches typically do not cause a loss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571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3"/>
            </a:pPr>
            <a:r>
              <a:rPr lang="en-US" altLang="en-US" dirty="0"/>
              <a:t>A 56-year-old man experienced a sudden, severe headache and then became unresponsive. He has a history of high blood pressure. The MOST likely cause of his condition is a(n):</a:t>
            </a:r>
          </a:p>
          <a:p>
            <a:pPr marL="1016000" lvl="1" indent="-444500">
              <a:spcBef>
                <a:spcPct val="35000"/>
              </a:spcBef>
              <a:buFontTx/>
              <a:buAutoNum type="alphaUcPeriod"/>
            </a:pPr>
            <a:r>
              <a:rPr lang="en-US" altLang="en-US" dirty="0"/>
              <a:t>hemorrhagic stroke.</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acute ischemic stroke.</a:t>
            </a:r>
            <a:br>
              <a:rPr lang="en-US" altLang="en-US" dirty="0"/>
            </a:br>
            <a:r>
              <a:rPr lang="en-US" altLang="en-US" b="1" dirty="0"/>
              <a:t>Rationale: </a:t>
            </a:r>
            <a:r>
              <a:rPr lang="en-US" altLang="en-US" dirty="0">
                <a:solidFill>
                  <a:srgbClr val="F37021"/>
                </a:solidFill>
              </a:rPr>
              <a:t>This generally does not cause a sudden, severe headache.</a:t>
            </a:r>
          </a:p>
          <a:p>
            <a:pPr marL="1016000" lvl="1" indent="-444500">
              <a:spcBef>
                <a:spcPct val="35000"/>
              </a:spcBef>
              <a:buFontTx/>
              <a:buAutoNum type="alphaUcPeriod" startAt="3"/>
            </a:pPr>
            <a:r>
              <a:rPr lang="en-US" altLang="en-US" dirty="0"/>
              <a:t>severe migraine headache. </a:t>
            </a:r>
            <a:br>
              <a:rPr lang="en-US" altLang="en-US" dirty="0"/>
            </a:br>
            <a:r>
              <a:rPr lang="en-US" altLang="en-US" b="1" dirty="0"/>
              <a:t>Rationale: </a:t>
            </a:r>
            <a:r>
              <a:rPr lang="en-US" altLang="en-US" dirty="0">
                <a:solidFill>
                  <a:srgbClr val="F37021"/>
                </a:solidFill>
              </a:rPr>
              <a:t>This generally does not cause a loss of consciousness. </a:t>
            </a:r>
          </a:p>
          <a:p>
            <a:pPr marL="1016000" lvl="1" indent="-444500">
              <a:spcBef>
                <a:spcPct val="35000"/>
              </a:spcBef>
              <a:buFontTx/>
              <a:buAutoNum type="alphaUcPeriod" startAt="3"/>
            </a:pPr>
            <a:r>
              <a:rPr lang="en-US" altLang="en-US" dirty="0"/>
              <a:t>transient ischemic attack. </a:t>
            </a:r>
            <a:br>
              <a:rPr lang="en-US" altLang="en-US" dirty="0"/>
            </a:br>
            <a:r>
              <a:rPr lang="en-US" altLang="en-US" b="1" dirty="0"/>
              <a:t>Rationale: </a:t>
            </a:r>
            <a:r>
              <a:rPr lang="en-US" altLang="en-US" dirty="0">
                <a:solidFill>
                  <a:srgbClr val="F37021"/>
                </a:solidFill>
              </a:rPr>
              <a:t>This generally does not cause a sudden, severe headache.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4"/>
            </a:pPr>
            <a:r>
              <a:rPr lang="en-US" altLang="en-US" dirty="0"/>
              <a:t>Unlike an ischemic stroke, a transient ischemic attack is characterized by all of the following, EXCEPT:</a:t>
            </a:r>
          </a:p>
          <a:p>
            <a:pPr marL="1016000" lvl="1" indent="-444500">
              <a:spcBef>
                <a:spcPct val="35000"/>
              </a:spcBef>
              <a:buFontTx/>
              <a:buAutoNum type="alphaUcPeriod"/>
            </a:pPr>
            <a:r>
              <a:rPr lang="en-US" altLang="en-US" dirty="0"/>
              <a:t>symptoms that resolve within 24 hours. </a:t>
            </a:r>
          </a:p>
          <a:p>
            <a:pPr marL="1016000" lvl="1" indent="-444500">
              <a:spcBef>
                <a:spcPct val="35000"/>
              </a:spcBef>
              <a:buFontTx/>
              <a:buAutoNum type="alphaUcPeriod"/>
            </a:pPr>
            <a:r>
              <a:rPr lang="en-US" altLang="en-US" dirty="0"/>
              <a:t>symptoms that persist for longer than </a:t>
            </a:r>
            <a:br>
              <a:rPr lang="en-US" altLang="en-US" dirty="0"/>
            </a:br>
            <a:r>
              <a:rPr lang="en-US" altLang="en-US" dirty="0"/>
              <a:t>24 hours. </a:t>
            </a:r>
          </a:p>
          <a:p>
            <a:pPr marL="1016000" lvl="1" indent="-444500">
              <a:spcBef>
                <a:spcPct val="35000"/>
              </a:spcBef>
              <a:buFontTx/>
              <a:buAutoNum type="alphaUcPeriod"/>
            </a:pPr>
            <a:r>
              <a:rPr lang="en-US" altLang="en-US" dirty="0"/>
              <a:t>weakness or paralysis to one side of the body.</a:t>
            </a:r>
          </a:p>
          <a:p>
            <a:pPr marL="1016000" lvl="1" indent="-444500">
              <a:spcBef>
                <a:spcPct val="35000"/>
              </a:spcBef>
              <a:buFontTx/>
              <a:buAutoNum type="alphaUcPeriod"/>
            </a:pPr>
            <a:r>
              <a:rPr lang="en-US" altLang="en-US" dirty="0"/>
              <a:t>an acute onset of confusion and slurred speech.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878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Signs and symptoms of a transient ischemic attack (TIA) are usually identical to those of an acute ischemic stroke (eg, hemiparesis, slurred speech, confusion, facial droop). Unlike the ischemic stroke, however, the symptoms of a TIA usually resolve within 24 hours.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981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4"/>
              <a:tabLst>
                <a:tab pos="342900" algn="l"/>
              </a:tabLst>
            </a:pPr>
            <a:r>
              <a:rPr lang="en-US" altLang="en-US" dirty="0"/>
              <a:t>Unlike an ischemic stroke, a transient ischemic attack is characterized by all of the following EXCEPT:</a:t>
            </a:r>
          </a:p>
          <a:p>
            <a:pPr marL="1016000" lvl="1" indent="-444500">
              <a:spcBef>
                <a:spcPct val="35000"/>
              </a:spcBef>
              <a:buFontTx/>
              <a:buAutoNum type="alphaUcPeriod"/>
              <a:tabLst>
                <a:tab pos="342900" algn="l"/>
              </a:tabLst>
            </a:pPr>
            <a:r>
              <a:rPr lang="en-US" altLang="en-US" dirty="0"/>
              <a:t>symptoms that resolve within 24 hours.</a:t>
            </a:r>
            <a:br>
              <a:rPr lang="en-US" altLang="en-US" dirty="0"/>
            </a:br>
            <a:r>
              <a:rPr lang="en-US" altLang="en-US" b="1" dirty="0"/>
              <a:t>Rationale: </a:t>
            </a:r>
            <a:r>
              <a:rPr lang="en-US" altLang="en-US" dirty="0">
                <a:solidFill>
                  <a:srgbClr val="F37021"/>
                </a:solidFill>
              </a:rPr>
              <a:t>This is a sign of a transient ischemic attack. </a:t>
            </a:r>
          </a:p>
          <a:p>
            <a:pPr marL="1016000" lvl="1" indent="-444500">
              <a:spcBef>
                <a:spcPct val="35000"/>
              </a:spcBef>
              <a:buFontTx/>
              <a:buAutoNum type="alphaUcPeriod"/>
              <a:tabLst>
                <a:tab pos="342900" algn="l"/>
              </a:tabLst>
            </a:pPr>
            <a:r>
              <a:rPr lang="en-US" altLang="en-US" dirty="0"/>
              <a:t>symptoms that persist for longer than 24 hours.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tabLst>
                <a:tab pos="342900" algn="l"/>
              </a:tabLst>
            </a:pPr>
            <a:r>
              <a:rPr lang="en-US" altLang="en-US" dirty="0"/>
              <a:t>weakness or paralysis to one side of the body.</a:t>
            </a:r>
            <a:br>
              <a:rPr lang="en-US" altLang="en-US" dirty="0"/>
            </a:br>
            <a:r>
              <a:rPr lang="en-US" altLang="en-US" b="1" dirty="0"/>
              <a:t>Rationale: </a:t>
            </a:r>
            <a:r>
              <a:rPr lang="en-US" altLang="en-US" dirty="0">
                <a:solidFill>
                  <a:srgbClr val="F37021"/>
                </a:solidFill>
              </a:rPr>
              <a:t>This is a sign of a transient ischemic attack.</a:t>
            </a:r>
          </a:p>
          <a:p>
            <a:pPr marL="1016000" lvl="1" indent="-444500">
              <a:spcBef>
                <a:spcPct val="35000"/>
              </a:spcBef>
              <a:buFontTx/>
              <a:buAutoNum type="alphaUcPeriod" startAt="3"/>
              <a:tabLst>
                <a:tab pos="342900" algn="l"/>
              </a:tabLst>
            </a:pPr>
            <a:r>
              <a:rPr lang="en-US" altLang="en-US" dirty="0"/>
              <a:t>an acute onset of confusion and slurred speech. </a:t>
            </a:r>
            <a:br>
              <a:rPr lang="en-US" altLang="en-US" dirty="0"/>
            </a:br>
            <a:r>
              <a:rPr lang="en-US" altLang="en-US" b="1" dirty="0"/>
              <a:t>Rationale: </a:t>
            </a:r>
            <a:r>
              <a:rPr lang="en-US" altLang="en-US" dirty="0">
                <a:solidFill>
                  <a:srgbClr val="F37021"/>
                </a:solidFill>
              </a:rPr>
              <a:t>This is a sign of a transient ischemic attack.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185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5"/>
            </a:pPr>
            <a:r>
              <a:rPr lang="en-US" altLang="en-US" dirty="0"/>
              <a:t>A patient with a suspected stroke presents with slurred speech that is difficult for you to understand. This is referred to as:</a:t>
            </a:r>
          </a:p>
          <a:p>
            <a:pPr marL="1016000" lvl="1" indent="-444500">
              <a:spcBef>
                <a:spcPct val="35000"/>
              </a:spcBef>
              <a:buFontTx/>
              <a:buAutoNum type="alphaUcPeriod"/>
            </a:pPr>
            <a:r>
              <a:rPr lang="en-US" altLang="en-US" dirty="0"/>
              <a:t>aphasia.</a:t>
            </a:r>
          </a:p>
          <a:p>
            <a:pPr marL="1016000" lvl="1" indent="-444500">
              <a:spcBef>
                <a:spcPct val="35000"/>
              </a:spcBef>
              <a:buFontTx/>
              <a:buAutoNum type="alphaUcPeriod"/>
            </a:pPr>
            <a:r>
              <a:rPr lang="en-US" altLang="en-US" dirty="0"/>
              <a:t>dysphasia.</a:t>
            </a:r>
          </a:p>
          <a:p>
            <a:pPr marL="1016000" lvl="1" indent="-444500">
              <a:spcBef>
                <a:spcPct val="35000"/>
              </a:spcBef>
              <a:buFontTx/>
              <a:buAutoNum type="alphaUcPeriod"/>
            </a:pPr>
            <a:r>
              <a:rPr lang="en-US" altLang="en-US" dirty="0"/>
              <a:t>dysphagia.</a:t>
            </a:r>
          </a:p>
          <a:p>
            <a:pPr marL="1016000" lvl="1" indent="-444500">
              <a:spcBef>
                <a:spcPct val="35000"/>
              </a:spcBef>
              <a:buFontTx/>
              <a:buAutoNum type="alphaUcPeriod"/>
            </a:pPr>
            <a:r>
              <a:rPr lang="en-US" altLang="en-US" dirty="0"/>
              <a:t>dysarthria.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Dysarthria is defined as slurred, poorly articulated speech; it is common in stroke patients. Dysphasia is defined as difficulty speaking; the patient’s speech may or may not be slurred. Aphasia is the inability to speak. Dysphagia is defined as difficulty swallowing.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390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5"/>
            </a:pPr>
            <a:r>
              <a:rPr lang="en-US" altLang="en-US" dirty="0"/>
              <a:t>A patient with a suspected stroke presents with slurred speech that is difficult for you to understand. This is referred to as:</a:t>
            </a:r>
          </a:p>
          <a:p>
            <a:pPr marL="1016000" lvl="1" indent="-444500">
              <a:spcBef>
                <a:spcPct val="35000"/>
              </a:spcBef>
              <a:buFontTx/>
              <a:buAutoNum type="alphaUcPeriod"/>
            </a:pPr>
            <a:r>
              <a:rPr lang="en-US" altLang="en-US" dirty="0"/>
              <a:t>aphasia.</a:t>
            </a:r>
            <a:br>
              <a:rPr lang="en-US" altLang="en-US" dirty="0"/>
            </a:br>
            <a:r>
              <a:rPr lang="en-US" altLang="en-US" b="1" dirty="0"/>
              <a:t>Rationale: </a:t>
            </a:r>
            <a:r>
              <a:rPr lang="en-US" altLang="en-US" dirty="0">
                <a:solidFill>
                  <a:srgbClr val="F37021"/>
                </a:solidFill>
              </a:rPr>
              <a:t>Aphasia is the inability to produce or understand speech. </a:t>
            </a:r>
          </a:p>
          <a:p>
            <a:pPr marL="1016000" lvl="1" indent="-444500">
              <a:spcBef>
                <a:spcPct val="35000"/>
              </a:spcBef>
              <a:buFontTx/>
              <a:buAutoNum type="alphaUcPeriod"/>
            </a:pPr>
            <a:r>
              <a:rPr lang="en-US" altLang="en-US" dirty="0"/>
              <a:t>dysphasia.</a:t>
            </a:r>
            <a:br>
              <a:rPr lang="en-US" altLang="en-US" dirty="0"/>
            </a:br>
            <a:r>
              <a:rPr lang="en-US" altLang="en-US" b="1" dirty="0"/>
              <a:t>Rationale: </a:t>
            </a:r>
            <a:r>
              <a:rPr lang="en-US" altLang="en-US" dirty="0">
                <a:solidFill>
                  <a:srgbClr val="F37021"/>
                </a:solidFill>
              </a:rPr>
              <a:t>Dysphasia is difficulty in speaking.</a:t>
            </a:r>
          </a:p>
          <a:p>
            <a:pPr marL="1016000" lvl="1" indent="-444500">
              <a:spcBef>
                <a:spcPct val="35000"/>
              </a:spcBef>
              <a:buFontTx/>
              <a:buAutoNum type="alphaUcPeriod" startAt="3"/>
            </a:pPr>
            <a:r>
              <a:rPr lang="en-US" altLang="en-US" dirty="0"/>
              <a:t>dysphagia.</a:t>
            </a:r>
            <a:br>
              <a:rPr lang="en-US" altLang="en-US" dirty="0"/>
            </a:br>
            <a:r>
              <a:rPr lang="en-US" altLang="en-US" b="1" dirty="0"/>
              <a:t>Rationale: </a:t>
            </a:r>
            <a:r>
              <a:rPr lang="en-US" altLang="en-US" dirty="0">
                <a:solidFill>
                  <a:srgbClr val="F37021"/>
                </a:solidFill>
              </a:rPr>
              <a:t>Dysphagia is difficulty in swallowing.</a:t>
            </a:r>
          </a:p>
          <a:p>
            <a:pPr marL="1016000" lvl="1" indent="-444500">
              <a:spcBef>
                <a:spcPct val="35000"/>
              </a:spcBef>
              <a:buFontTx/>
              <a:buAutoNum type="alphaUcPeriod" startAt="3"/>
            </a:pPr>
            <a:r>
              <a:rPr lang="en-US" altLang="en-US" dirty="0"/>
              <a:t>dysarthria.</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595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6"/>
            </a:pPr>
            <a:r>
              <a:rPr lang="en-US" altLang="en-US" dirty="0"/>
              <a:t>A type of seizure that is characterized by severe twitching of all the body’s muscles and lasts for several minutes or longer is called a(n):</a:t>
            </a:r>
          </a:p>
          <a:p>
            <a:pPr marL="1016000" lvl="1" indent="-444500">
              <a:spcBef>
                <a:spcPct val="35000"/>
              </a:spcBef>
              <a:buFontTx/>
              <a:buAutoNum type="alphaUcPeriod"/>
            </a:pPr>
            <a:r>
              <a:rPr lang="en-US" altLang="en-US" dirty="0"/>
              <a:t>partial seizure. </a:t>
            </a:r>
          </a:p>
          <a:p>
            <a:pPr marL="1016000" lvl="1" indent="-444500">
              <a:spcBef>
                <a:spcPct val="35000"/>
              </a:spcBef>
              <a:buFontTx/>
              <a:buAutoNum type="alphaUcPeriod"/>
            </a:pPr>
            <a:r>
              <a:rPr lang="en-US" altLang="en-US" dirty="0"/>
              <a:t>absence seizure.</a:t>
            </a:r>
          </a:p>
          <a:p>
            <a:pPr marL="1016000" lvl="1" indent="-444500">
              <a:spcBef>
                <a:spcPct val="35000"/>
              </a:spcBef>
              <a:buFontTx/>
              <a:buAutoNum type="alphaUcPeriod"/>
            </a:pPr>
            <a:r>
              <a:rPr lang="en-US" altLang="en-US" dirty="0"/>
              <a:t>tonic-clonic seizure.</a:t>
            </a:r>
          </a:p>
          <a:p>
            <a:pPr marL="1016000" lvl="1" indent="-444500">
              <a:spcBef>
                <a:spcPct val="35000"/>
              </a:spcBef>
              <a:buFontTx/>
              <a:buAutoNum type="alphaUcPeriod"/>
            </a:pPr>
            <a:r>
              <a:rPr lang="en-US" altLang="en-US" dirty="0"/>
              <a:t>generalized seizure.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(2 of 7)</a:t>
            </a:r>
          </a:p>
        </p:txBody>
      </p:sp>
      <p:pic>
        <p:nvPicPr>
          <p:cNvPr id="1026" name="Picture 2" descr="The brain is surrounded by the skull. The main portion of the brain is labeled the cerebrum; the cerebellum is at the base of the skull, at the back of the head; the brainstem is below the cerebrum, in front of the cerebellum. It continues as the spinal cord.&#10;" title="An illustration shows the sagittal view of the brain and skull with parts label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1" y="1555262"/>
            <a:ext cx="4610100" cy="36712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3201" y="5250055"/>
            <a:ext cx="6667500" cy="646331"/>
          </a:xfrm>
          <a:prstGeom prst="rect">
            <a:avLst/>
          </a:prstGeom>
        </p:spPr>
        <p:txBody>
          <a:bodyPr wrap="square">
            <a:spAutoFit/>
          </a:bodyPr>
          <a:lstStyle/>
          <a:p>
            <a:r>
              <a:rPr lang="en-US" b="1" dirty="0"/>
              <a:t>FIGURE 18-1 </a:t>
            </a:r>
            <a:r>
              <a:rPr lang="en-US" dirty="0"/>
              <a:t>The brain is well protected within the skull. The brain’s major parts are the cerebrum, the cerebellum, and the brainstem</a:t>
            </a:r>
          </a:p>
        </p:txBody>
      </p:sp>
      <p:sp>
        <p:nvSpPr>
          <p:cNvPr id="3" name="Rectangle 2"/>
          <p:cNvSpPr/>
          <p:nvPr/>
        </p:nvSpPr>
        <p:spPr>
          <a:xfrm>
            <a:off x="2743201" y="589638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Generalized seizures are characterized by generalized severe twitching of all of the body’s muscles; they often last for several minutes or longer. An absence seizure is characterized by a blank stare; generalized muscle twitching is absent.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800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6"/>
            </a:pPr>
            <a:r>
              <a:rPr lang="en-US" altLang="en-US" dirty="0"/>
              <a:t>A type of seizure that is characterized by severe twitching of all the body’s muscles and lasts for several minutes or longer is called a(n):</a:t>
            </a:r>
          </a:p>
          <a:p>
            <a:pPr marL="1016000" lvl="1" indent="-444500">
              <a:spcBef>
                <a:spcPct val="35000"/>
              </a:spcBef>
              <a:buFontTx/>
              <a:buAutoNum type="alphaUcPeriod"/>
            </a:pPr>
            <a:r>
              <a:rPr lang="en-US" altLang="en-US" dirty="0"/>
              <a:t>partial seizure. </a:t>
            </a:r>
            <a:br>
              <a:rPr lang="en-US" altLang="en-US" dirty="0"/>
            </a:br>
            <a:r>
              <a:rPr lang="en-US" altLang="en-US" b="1" dirty="0"/>
              <a:t>Rationale: </a:t>
            </a:r>
            <a:r>
              <a:rPr lang="en-US" altLang="en-US" dirty="0">
                <a:solidFill>
                  <a:srgbClr val="F37021"/>
                </a:solidFill>
              </a:rPr>
              <a:t>A partial seizure is broken down into simple (jerking of one part of the body) and complex (changes in behavior and emotion).</a:t>
            </a:r>
          </a:p>
          <a:p>
            <a:pPr marL="1016000" lvl="1" indent="-444500">
              <a:spcBef>
                <a:spcPct val="35000"/>
              </a:spcBef>
              <a:buFontTx/>
              <a:buAutoNum type="alphaUcPeriod"/>
            </a:pPr>
            <a:r>
              <a:rPr lang="en-US" altLang="en-US" dirty="0"/>
              <a:t>absence seizure.</a:t>
            </a:r>
            <a:br>
              <a:rPr lang="en-US" altLang="en-US" dirty="0"/>
            </a:br>
            <a:r>
              <a:rPr lang="en-US" altLang="en-US" b="1" dirty="0"/>
              <a:t>Rationale: </a:t>
            </a:r>
            <a:r>
              <a:rPr lang="en-US" altLang="en-US" dirty="0">
                <a:solidFill>
                  <a:srgbClr val="F37021"/>
                </a:solidFill>
              </a:rPr>
              <a:t>An absence seizure does not involve any changes in motor activity.</a:t>
            </a:r>
          </a:p>
          <a:p>
            <a:pPr marL="1016000" lvl="1" indent="-444500">
              <a:spcBef>
                <a:spcPct val="35000"/>
              </a:spcBef>
              <a:buFontTx/>
              <a:buAutoNum type="alphaUcPeriod" startAt="3"/>
            </a:pPr>
            <a:r>
              <a:rPr lang="en-US" altLang="en-US" dirty="0"/>
              <a:t>tonic-clonic seizure.</a:t>
            </a:r>
            <a:br>
              <a:rPr lang="en-US" altLang="en-US" dirty="0"/>
            </a:br>
            <a:r>
              <a:rPr lang="en-US" altLang="en-US" b="1" dirty="0"/>
              <a:t>Rationale: </a:t>
            </a:r>
            <a:r>
              <a:rPr lang="en-US" altLang="en-US" dirty="0">
                <a:solidFill>
                  <a:srgbClr val="F37021"/>
                </a:solidFill>
              </a:rPr>
              <a:t>A tonic-clonic seizure exhibits muscle contraction and incontinence.</a:t>
            </a:r>
          </a:p>
          <a:p>
            <a:pPr marL="1016000" lvl="1" indent="-444500">
              <a:spcBef>
                <a:spcPct val="35000"/>
              </a:spcBef>
              <a:buFontTx/>
              <a:buAutoNum type="alphaUcPeriod" startAt="3"/>
            </a:pPr>
            <a:r>
              <a:rPr lang="en-US" altLang="en-US" dirty="0"/>
              <a:t>generalized seizure.</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005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7"/>
            </a:pPr>
            <a:r>
              <a:rPr lang="en-US" altLang="en-US" dirty="0"/>
              <a:t>The MOST important reason for promptly transporting a stroke patient to the hospital is: </a:t>
            </a:r>
          </a:p>
          <a:p>
            <a:pPr marL="1016000" lvl="1" indent="-444500">
              <a:spcBef>
                <a:spcPct val="35000"/>
              </a:spcBef>
              <a:buFontTx/>
              <a:buAutoNum type="alphaUcPeriod"/>
            </a:pPr>
            <a:r>
              <a:rPr lang="en-US" altLang="en-US" dirty="0"/>
              <a:t>a transient ischemic attack can be ruled out. </a:t>
            </a:r>
          </a:p>
          <a:p>
            <a:pPr marL="1016000" lvl="1" indent="-444500">
              <a:spcBef>
                <a:spcPct val="35000"/>
              </a:spcBef>
              <a:buFontTx/>
              <a:buAutoNum type="alphaUcPeriod"/>
            </a:pPr>
            <a:r>
              <a:rPr lang="en-US" altLang="en-US" dirty="0"/>
              <a:t>medications may be given to reverse the stroke. </a:t>
            </a:r>
          </a:p>
          <a:p>
            <a:pPr marL="1016000" lvl="1" indent="-444500">
              <a:spcBef>
                <a:spcPct val="35000"/>
              </a:spcBef>
              <a:buFontTx/>
              <a:buAutoNum type="alphaUcPeriod"/>
            </a:pPr>
            <a:r>
              <a:rPr lang="en-US" altLang="en-US" dirty="0"/>
              <a:t>the clot in the coronary artery may be dissolved. </a:t>
            </a:r>
          </a:p>
          <a:p>
            <a:pPr marL="1016000" lvl="1" indent="-444500">
              <a:spcBef>
                <a:spcPct val="35000"/>
              </a:spcBef>
              <a:buFontTx/>
              <a:buAutoNum type="alphaUcPeriod"/>
            </a:pPr>
            <a:r>
              <a:rPr lang="en-US" altLang="en-US" dirty="0"/>
              <a:t>he or she needs close blood pressure monitoring.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107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Fibrinolytic medications (clot busters) have been shown to reverse the symptoms of a stroke by dissolving the clot that is blocking the cerebral artery. However, for the patient to be eligible for this therapy, it must be initiated within 3 hours after the onset of symptoms. For this reason, prompt transport of the stroke patient is critical.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4631" name="Rectangle 7"/>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2099" name="Rectangle 8"/>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7"/>
            </a:pPr>
            <a:r>
              <a:rPr lang="en-US" altLang="en-US" dirty="0"/>
              <a:t>The MOST important reason for promptly transporting a stroke patient to the hospital is because: </a:t>
            </a:r>
          </a:p>
          <a:p>
            <a:pPr marL="1016000" lvl="1" indent="-444500">
              <a:spcBef>
                <a:spcPct val="35000"/>
              </a:spcBef>
              <a:buFontTx/>
              <a:buAutoNum type="alphaUcPeriod"/>
            </a:pPr>
            <a:r>
              <a:rPr lang="en-US" altLang="en-US" dirty="0"/>
              <a:t>a transient ischemic attack can be ruled out.</a:t>
            </a:r>
            <a:br>
              <a:rPr lang="en-US" altLang="en-US" dirty="0"/>
            </a:br>
            <a:r>
              <a:rPr lang="en-US" altLang="en-US" b="1" dirty="0"/>
              <a:t>Rationale: </a:t>
            </a:r>
            <a:r>
              <a:rPr lang="en-US" altLang="en-US" dirty="0">
                <a:solidFill>
                  <a:srgbClr val="F37021"/>
                </a:solidFill>
              </a:rPr>
              <a:t>In a TIA, stroke symptoms resolve (on their own), usually in less than 24 hours with no neurologic deficits.</a:t>
            </a:r>
          </a:p>
          <a:p>
            <a:pPr marL="1016000" lvl="1" indent="-444500">
              <a:spcBef>
                <a:spcPct val="35000"/>
              </a:spcBef>
              <a:buFontTx/>
              <a:buAutoNum type="alphaUcPeriod"/>
            </a:pPr>
            <a:r>
              <a:rPr lang="en-US" altLang="en-US" dirty="0"/>
              <a:t>medications may be given to reverse the stroke. </a:t>
            </a:r>
            <a:br>
              <a:rPr lang="en-US" altLang="en-US" dirty="0"/>
            </a:br>
            <a:r>
              <a:rPr lang="en-US" altLang="en-US" b="1" dirty="0"/>
              <a:t>Rationale: </a:t>
            </a:r>
            <a:r>
              <a:rPr lang="en-US" altLang="en-US" dirty="0">
                <a:solidFill>
                  <a:srgbClr val="F37021"/>
                </a:solidFill>
              </a:rPr>
              <a:t>Correct answer</a:t>
            </a:r>
          </a:p>
          <a:p>
            <a:pPr marL="1016000" lvl="1" indent="-444500">
              <a:lnSpc>
                <a:spcPct val="95000"/>
              </a:lnSpc>
              <a:spcBef>
                <a:spcPct val="30000"/>
              </a:spcBef>
              <a:buFontTx/>
              <a:buAutoNum type="alphaUcPeriod" startAt="3"/>
            </a:pPr>
            <a:r>
              <a:rPr lang="en-US" altLang="en-US" dirty="0"/>
              <a:t>the clot in the coronary artery may be dissolved. </a:t>
            </a:r>
            <a:br>
              <a:rPr lang="en-US" altLang="en-US" dirty="0"/>
            </a:br>
            <a:r>
              <a:rPr lang="en-US" altLang="en-US" b="1" dirty="0"/>
              <a:t>Rationale: </a:t>
            </a:r>
            <a:r>
              <a:rPr lang="en-US" altLang="en-US" dirty="0">
                <a:solidFill>
                  <a:srgbClr val="F37021"/>
                </a:solidFill>
              </a:rPr>
              <a:t>The coronary artery is in the heart and not the brain.</a:t>
            </a:r>
          </a:p>
          <a:p>
            <a:pPr marL="1016000" lvl="1" indent="-444500">
              <a:lnSpc>
                <a:spcPct val="95000"/>
              </a:lnSpc>
              <a:spcBef>
                <a:spcPct val="30000"/>
              </a:spcBef>
              <a:buFontTx/>
              <a:buAutoNum type="alphaUcPeriod" startAt="3"/>
            </a:pPr>
            <a:r>
              <a:rPr lang="en-US" altLang="en-US" dirty="0"/>
              <a:t>he or she needs close blood pressure monitoring. </a:t>
            </a:r>
            <a:br>
              <a:rPr lang="en-US" altLang="en-US" dirty="0"/>
            </a:br>
            <a:r>
              <a:rPr lang="en-US" altLang="en-US" b="1" dirty="0"/>
              <a:t>Rationale: </a:t>
            </a:r>
            <a:r>
              <a:rPr lang="en-US" altLang="en-US" dirty="0">
                <a:solidFill>
                  <a:srgbClr val="F37021"/>
                </a:solidFill>
              </a:rPr>
              <a:t>Monitoring of a patient’s blood pressure is important, but dissolving the clot and stopping the progression of damage is more important.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4147"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8"/>
            </a:pPr>
            <a:r>
              <a:rPr lang="en-US" altLang="en-US" dirty="0"/>
              <a:t>Which of the following are components of the Cincinnati Prehospital Stroke Scale? </a:t>
            </a:r>
          </a:p>
          <a:p>
            <a:pPr marL="1016000" lvl="1" indent="-444500">
              <a:spcBef>
                <a:spcPct val="35000"/>
              </a:spcBef>
              <a:buFontTx/>
              <a:buAutoNum type="alphaUcPeriod"/>
            </a:pPr>
            <a:r>
              <a:rPr lang="en-US" altLang="en-US" dirty="0"/>
              <a:t>Arm drift, blood pressure, speech</a:t>
            </a:r>
          </a:p>
          <a:p>
            <a:pPr marL="1016000" lvl="1" indent="-444500">
              <a:spcBef>
                <a:spcPct val="35000"/>
              </a:spcBef>
              <a:buFontTx/>
              <a:buAutoNum type="alphaUcPeriod"/>
            </a:pPr>
            <a:r>
              <a:rPr lang="en-US" altLang="en-US" dirty="0"/>
              <a:t>Speech, pupil response, arm drift</a:t>
            </a:r>
          </a:p>
          <a:p>
            <a:pPr marL="1016000" lvl="1" indent="-444500">
              <a:spcBef>
                <a:spcPct val="35000"/>
              </a:spcBef>
              <a:buFontTx/>
              <a:buAutoNum type="alphaUcPeriod"/>
            </a:pPr>
            <a:r>
              <a:rPr lang="en-US" altLang="en-US" dirty="0"/>
              <a:t>Facial symmetry, speech, arm drift</a:t>
            </a:r>
          </a:p>
          <a:p>
            <a:pPr marL="1016000" lvl="1" indent="-444500">
              <a:spcBef>
                <a:spcPct val="35000"/>
              </a:spcBef>
              <a:buFontTx/>
              <a:buAutoNum type="alphaUcPeriod"/>
            </a:pPr>
            <a:r>
              <a:rPr lang="en-US" altLang="en-US" dirty="0"/>
              <a:t>Pupil response, facial droop, speech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5171"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lnSpc>
                <a:spcPct val="90000"/>
              </a:lnSpc>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The three components of the Cincinnati Prehospital Stroke Scale are facial symmetry, speech, and arm drift. Both sides of the patient’s face should move symmetrically (equally) when he or she smiles. The patient’s speech should be easily understandable and without slurring. The patient should be able to hold both arms out in front of his or her body—with eyes closed and palms up—without one arm drifting down to his or her side.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6195"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8"/>
            </a:pPr>
            <a:r>
              <a:rPr lang="en-US" altLang="en-US" dirty="0"/>
              <a:t>Which of the following are components of the Cincinnati Prehospital Stroke Scale? </a:t>
            </a:r>
          </a:p>
          <a:p>
            <a:pPr marL="1016000" lvl="1" indent="-444500">
              <a:spcBef>
                <a:spcPct val="35000"/>
              </a:spcBef>
              <a:buFontTx/>
              <a:buAutoNum type="alphaUcPeriod"/>
            </a:pPr>
            <a:r>
              <a:rPr lang="en-US" altLang="en-US" sz="2100" dirty="0"/>
              <a:t>Arm drift, blood pressure, speech</a:t>
            </a:r>
            <a:br>
              <a:rPr lang="en-US" altLang="en-US" sz="2100" dirty="0"/>
            </a:br>
            <a:r>
              <a:rPr lang="en-US" altLang="en-US" sz="2100" b="1" dirty="0"/>
              <a:t>Rationale: </a:t>
            </a:r>
            <a:r>
              <a:rPr lang="en-US" altLang="en-US" sz="2100" dirty="0">
                <a:solidFill>
                  <a:srgbClr val="F37021"/>
                </a:solidFill>
              </a:rPr>
              <a:t>The scale does not use blood pressure.</a:t>
            </a:r>
          </a:p>
          <a:p>
            <a:pPr marL="1016000" lvl="1" indent="-444500">
              <a:spcBef>
                <a:spcPct val="35000"/>
              </a:spcBef>
              <a:buFontTx/>
              <a:buAutoNum type="alphaUcPeriod"/>
            </a:pPr>
            <a:r>
              <a:rPr lang="en-US" altLang="en-US" sz="2100" dirty="0"/>
              <a:t>Speech, pupil response, arm drift</a:t>
            </a:r>
            <a:br>
              <a:rPr lang="en-US" altLang="en-US" sz="2100" dirty="0"/>
            </a:br>
            <a:r>
              <a:rPr lang="en-US" altLang="en-US" sz="2100" b="1" dirty="0"/>
              <a:t>Rationale: </a:t>
            </a:r>
            <a:r>
              <a:rPr lang="en-US" altLang="en-US" sz="2100" dirty="0">
                <a:solidFill>
                  <a:srgbClr val="F37021"/>
                </a:solidFill>
              </a:rPr>
              <a:t>The scale does not use pupil response.</a:t>
            </a:r>
          </a:p>
          <a:p>
            <a:pPr marL="1016000" lvl="1" indent="-444500">
              <a:spcBef>
                <a:spcPct val="35000"/>
              </a:spcBef>
              <a:buFontTx/>
              <a:buAutoNum type="alphaUcPeriod"/>
            </a:pPr>
            <a:r>
              <a:rPr lang="en-US" altLang="en-US" sz="2100" dirty="0"/>
              <a:t>Facial symmetry, speech, arm drift</a:t>
            </a:r>
            <a:br>
              <a:rPr lang="en-US" altLang="en-US" sz="2100" dirty="0"/>
            </a:br>
            <a:r>
              <a:rPr lang="en-US" altLang="en-US" sz="2100" b="1" dirty="0"/>
              <a:t>Rationale: </a:t>
            </a:r>
            <a:r>
              <a:rPr lang="en-US" altLang="en-US" sz="2100" dirty="0">
                <a:solidFill>
                  <a:srgbClr val="F37021"/>
                </a:solidFill>
              </a:rPr>
              <a:t>Correct answer</a:t>
            </a:r>
          </a:p>
          <a:p>
            <a:pPr marL="1016000" lvl="1" indent="-444500">
              <a:spcBef>
                <a:spcPct val="35000"/>
              </a:spcBef>
              <a:buFontTx/>
              <a:buAutoNum type="alphaUcPeriod"/>
            </a:pPr>
            <a:r>
              <a:rPr lang="en-US" altLang="en-US" sz="2100" dirty="0"/>
              <a:t>Pupil response, facial droop, speech</a:t>
            </a:r>
            <a:br>
              <a:rPr lang="en-US" altLang="en-US" sz="2100" dirty="0"/>
            </a:br>
            <a:r>
              <a:rPr lang="en-US" altLang="en-US" sz="2100" b="1" dirty="0"/>
              <a:t>Rationale: </a:t>
            </a:r>
            <a:r>
              <a:rPr lang="en-US" altLang="en-US" sz="2100" dirty="0">
                <a:solidFill>
                  <a:srgbClr val="F37021"/>
                </a:solidFill>
              </a:rPr>
              <a:t>The scale does not use pupil response.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7219"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Bef>
                <a:spcPct val="35000"/>
              </a:spcBef>
              <a:buFontTx/>
              <a:buAutoNum type="arabicPeriod" startAt="9"/>
            </a:pPr>
            <a:r>
              <a:rPr lang="en-US" altLang="en-US" dirty="0"/>
              <a:t>Your patient opens his eyes when you say his name, is making incomprehensible sounds, and withdraws when you pinch his earlobe. What is his GCS score?</a:t>
            </a:r>
          </a:p>
          <a:p>
            <a:pPr marL="1016000" lvl="1" indent="-444500">
              <a:spcBef>
                <a:spcPct val="35000"/>
              </a:spcBef>
              <a:buFontTx/>
              <a:buAutoNum type="alphaUcPeriod"/>
            </a:pPr>
            <a:r>
              <a:rPr lang="en-US" altLang="en-US" dirty="0"/>
              <a:t>9</a:t>
            </a:r>
          </a:p>
          <a:p>
            <a:pPr marL="1016000" lvl="1" indent="-444500">
              <a:spcBef>
                <a:spcPct val="35000"/>
              </a:spcBef>
              <a:buFontTx/>
              <a:buAutoNum type="alphaUcPeriod"/>
            </a:pPr>
            <a:r>
              <a:rPr lang="en-US" altLang="en-US" dirty="0"/>
              <a:t>8</a:t>
            </a:r>
          </a:p>
          <a:p>
            <a:pPr marL="1016000" lvl="1" indent="-444500">
              <a:spcBef>
                <a:spcPct val="35000"/>
              </a:spcBef>
              <a:buFontTx/>
              <a:buAutoNum type="alphaUcPeriod"/>
            </a:pPr>
            <a:r>
              <a:rPr lang="en-US" altLang="en-US" dirty="0"/>
              <a:t>11</a:t>
            </a:r>
          </a:p>
          <a:p>
            <a:pPr marL="1016000" lvl="1" indent="-444500">
              <a:spcBef>
                <a:spcPct val="35000"/>
              </a:spcBef>
              <a:buFontTx/>
              <a:buAutoNum type="alphaUcPeriod"/>
            </a:pPr>
            <a:r>
              <a:rPr lang="en-US" altLang="en-US" dirty="0"/>
              <a:t>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8243" name="Rectangle 3"/>
          <p:cNvSpPr>
            <a:spLocks noGrp="1" noChangeArrowheads="1"/>
          </p:cNvSpPr>
          <p:nvPr>
            <p:ph type="body"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The Glasgow Coma Scale gives a score of 3 to a patient who opens his or her eyes in response to speech. “Incomprehensible sounds” has a score of 2, and “withdraws to pain” has a score of 4. When added together, this patient’s GCS score is 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TotalTime>
  <Words>8686</Words>
  <Application>Microsoft Macintosh PowerPoint</Application>
  <PresentationFormat>Widescreen</PresentationFormat>
  <Paragraphs>1007</Paragraphs>
  <Slides>103</Slides>
  <Notes>72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103</vt:i4>
      </vt:variant>
    </vt:vector>
  </HeadingPairs>
  <TitlesOfParts>
    <vt:vector size="108" baseType="lpstr">
      <vt:lpstr>Arial</vt:lpstr>
      <vt:lpstr>Calibri</vt:lpstr>
      <vt:lpstr>Times New Roman</vt:lpstr>
      <vt:lpstr>Wingdings</vt:lpstr>
      <vt:lpstr>Educational subjects 16x9</vt:lpstr>
      <vt:lpstr>Neurologic Emergencies</vt:lpstr>
      <vt:lpstr>National EMS Education Standard Competencies (1 of 3)</vt:lpstr>
      <vt:lpstr>National EMS Education Standard Competencies (2 of 3)</vt:lpstr>
      <vt:lpstr>National EMS Education Standard Competencies (3 of 3)</vt:lpstr>
      <vt:lpstr>Introduction (1 of 3)</vt:lpstr>
      <vt:lpstr>Introduction (2 of 3)</vt:lpstr>
      <vt:lpstr>Introduction (3 of 3)</vt:lpstr>
      <vt:lpstr>Anatomy and Physiology (1 of 7)</vt:lpstr>
      <vt:lpstr>Anatomy and Physiology (2 of 7)</vt:lpstr>
      <vt:lpstr>Anatomy and Physiology (3 of 7)</vt:lpstr>
      <vt:lpstr>Anatomy and Physiology (4 of 7)</vt:lpstr>
      <vt:lpstr>Anatomy and Physiology (5 of 7)</vt:lpstr>
      <vt:lpstr>Anatomy and Physiology (6 of 7)</vt:lpstr>
      <vt:lpstr>Anatomy and Physiology (7 of 7)</vt:lpstr>
      <vt:lpstr>Pathophysiology</vt:lpstr>
      <vt:lpstr>Headache (1 of 5)</vt:lpstr>
      <vt:lpstr>Headache (2 of 5)</vt:lpstr>
      <vt:lpstr>Headache (3 of 5)</vt:lpstr>
      <vt:lpstr>Headache (4 of 5)</vt:lpstr>
      <vt:lpstr>Headache (5 of 5)</vt:lpstr>
      <vt:lpstr>Stroke</vt:lpstr>
      <vt:lpstr>Ischemic Stroke (1 of 2) </vt:lpstr>
      <vt:lpstr>Ischemic Stroke (2 of 2)</vt:lpstr>
      <vt:lpstr>Hemorrhagic Stroke (1 of 2)</vt:lpstr>
      <vt:lpstr>Hemorrhagic Stroke (2 of 2)</vt:lpstr>
      <vt:lpstr>Transient Ischemic Attack (TIA)</vt:lpstr>
      <vt:lpstr>Signs and Symptoms of Stroke (1 of 4)</vt:lpstr>
      <vt:lpstr>Signs and Symptoms of Stroke (2 of 4)</vt:lpstr>
      <vt:lpstr>Signs and Symptoms of Stroke (3 of 4)</vt:lpstr>
      <vt:lpstr>Signs and Symptoms of Stroke (4 of 4)</vt:lpstr>
      <vt:lpstr>Left Hemisphere</vt:lpstr>
      <vt:lpstr>Right Hemisphere</vt:lpstr>
      <vt:lpstr>Bleeding in the Brain</vt:lpstr>
      <vt:lpstr>Conditions That May Mimic Stroke (1 of 2)</vt:lpstr>
      <vt:lpstr>Conditions That May Mimic Stroke (2 of 2)</vt:lpstr>
      <vt:lpstr>Seizures</vt:lpstr>
      <vt:lpstr>Generalized Seizure</vt:lpstr>
      <vt:lpstr>Absence Seizure</vt:lpstr>
      <vt:lpstr>Partial (Focal) Seizure (1 of 2)</vt:lpstr>
      <vt:lpstr>Partial (Focal) Seizure (2 of 2)</vt:lpstr>
      <vt:lpstr>Aura</vt:lpstr>
      <vt:lpstr>Generalized Seizure</vt:lpstr>
      <vt:lpstr>Absence Seizure</vt:lpstr>
      <vt:lpstr>Status Epilepticus</vt:lpstr>
      <vt:lpstr>Causes of Seizures (1 of 2)</vt:lpstr>
      <vt:lpstr>Causes of Seizures (2 of 2)</vt:lpstr>
      <vt:lpstr>The Importance of Recognizing Seizures</vt:lpstr>
      <vt:lpstr>The Postictal State</vt:lpstr>
      <vt:lpstr>Syncope</vt:lpstr>
      <vt:lpstr>Altered Mental Status</vt:lpstr>
      <vt:lpstr>Causes of AMS (1 of 2) </vt:lpstr>
      <vt:lpstr>Causes of AMS (2 of 2)</vt:lpstr>
      <vt:lpstr>Scene Size-up </vt:lpstr>
      <vt:lpstr>Primary Assessment</vt:lpstr>
      <vt:lpstr>History Taking</vt:lpstr>
      <vt:lpstr>Secondary Assessment (1 of 8)</vt:lpstr>
      <vt:lpstr>Secondary Assessment (2 of 8)</vt:lpstr>
      <vt:lpstr>Secondary Assessment (3 of 8)</vt:lpstr>
      <vt:lpstr>Secondary Assessment (4 of 8)</vt:lpstr>
      <vt:lpstr>Secondary Assessment (5 of 8)</vt:lpstr>
      <vt:lpstr>Secondary Assessment (6 of 8)</vt:lpstr>
      <vt:lpstr>Secondary Assessment (7 of 8)</vt:lpstr>
      <vt:lpstr>Secondary Assessment (8 of 8)</vt:lpstr>
      <vt:lpstr>Reassessment</vt:lpstr>
      <vt:lpstr>Emergency Medical Care (1 of 3)</vt:lpstr>
      <vt:lpstr>Emergency Medical Care (2 of 3)</vt:lpstr>
      <vt:lpstr>Emergency Medical Care (3 of 3)</vt:lpstr>
      <vt:lpstr>Emergency Medical Care: Headache</vt:lpstr>
      <vt:lpstr>Emergency Medical Care: Migraine</vt:lpstr>
      <vt:lpstr>Emergency Medical Care: Stroke</vt:lpstr>
      <vt:lpstr>Emergency Medical Care: Seizure (1 of 2)</vt:lpstr>
      <vt:lpstr>Emergency Medical Care: Seizure (2 of 2)</vt:lpstr>
      <vt:lpstr>Emergency Medical Care: Altered Mental Status</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54</cp:revision>
  <dcterms:created xsi:type="dcterms:W3CDTF">2019-03-08T18:11:57Z</dcterms:created>
  <dcterms:modified xsi:type="dcterms:W3CDTF">2020-12-10T17:14:08Z</dcterms:modified>
</cp:coreProperties>
</file>